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0" r:id="rId1"/>
    <p:sldMasterId id="2147483937" r:id="rId2"/>
    <p:sldMasterId id="2147484039" r:id="rId3"/>
    <p:sldMasterId id="2147484063" r:id="rId4"/>
  </p:sldMasterIdLst>
  <p:notesMasterIdLst>
    <p:notesMasterId r:id="rId76"/>
  </p:notesMasterIdLst>
  <p:sldIdLst>
    <p:sldId id="2147472624" r:id="rId5"/>
    <p:sldId id="2147472598" r:id="rId6"/>
    <p:sldId id="2147472623" r:id="rId7"/>
    <p:sldId id="2147472622" r:id="rId8"/>
    <p:sldId id="2147472621" r:id="rId9"/>
    <p:sldId id="2147472620" r:id="rId10"/>
    <p:sldId id="2147472619" r:id="rId11"/>
    <p:sldId id="2147472618" r:id="rId12"/>
    <p:sldId id="2147472617" r:id="rId13"/>
    <p:sldId id="2147472616" r:id="rId14"/>
    <p:sldId id="2147472615" r:id="rId15"/>
    <p:sldId id="2147472613" r:id="rId16"/>
    <p:sldId id="2147472631" r:id="rId17"/>
    <p:sldId id="2147472612" r:id="rId18"/>
    <p:sldId id="2147472611" r:id="rId19"/>
    <p:sldId id="2147472610" r:id="rId20"/>
    <p:sldId id="2147472609" r:id="rId21"/>
    <p:sldId id="2147472553" r:id="rId22"/>
    <p:sldId id="2147472558" r:id="rId23"/>
    <p:sldId id="2147472599" r:id="rId24"/>
    <p:sldId id="2147472559" r:id="rId25"/>
    <p:sldId id="2147472561" r:id="rId26"/>
    <p:sldId id="2147472560" r:id="rId27"/>
    <p:sldId id="2147472604" r:id="rId28"/>
    <p:sldId id="2147472562" r:id="rId29"/>
    <p:sldId id="2147472600" r:id="rId30"/>
    <p:sldId id="2147472563" r:id="rId31"/>
    <p:sldId id="2147472564" r:id="rId32"/>
    <p:sldId id="2147472625" r:id="rId33"/>
    <p:sldId id="2147472627" r:id="rId34"/>
    <p:sldId id="2147472565" r:id="rId35"/>
    <p:sldId id="2147472601" r:id="rId36"/>
    <p:sldId id="2147472566" r:id="rId37"/>
    <p:sldId id="2147472568" r:id="rId38"/>
    <p:sldId id="2147472567" r:id="rId39"/>
    <p:sldId id="2147472573" r:id="rId40"/>
    <p:sldId id="2147472570" r:id="rId41"/>
    <p:sldId id="2147472571" r:id="rId42"/>
    <p:sldId id="2147472572" r:id="rId43"/>
    <p:sldId id="2147472574" r:id="rId44"/>
    <p:sldId id="2147472575" r:id="rId45"/>
    <p:sldId id="2147472602" r:id="rId46"/>
    <p:sldId id="2147472576" r:id="rId47"/>
    <p:sldId id="2147472577" r:id="rId48"/>
    <p:sldId id="2147472578" r:id="rId49"/>
    <p:sldId id="2147472579" r:id="rId50"/>
    <p:sldId id="2147472580" r:id="rId51"/>
    <p:sldId id="2147472581" r:id="rId52"/>
    <p:sldId id="2147472582" r:id="rId53"/>
    <p:sldId id="2147472583" r:id="rId54"/>
    <p:sldId id="2147472603" r:id="rId55"/>
    <p:sldId id="2147472584" r:id="rId56"/>
    <p:sldId id="2147472585" r:id="rId57"/>
    <p:sldId id="2147472586" r:id="rId58"/>
    <p:sldId id="2147472588" r:id="rId59"/>
    <p:sldId id="2147472628" r:id="rId60"/>
    <p:sldId id="2147472629" r:id="rId61"/>
    <p:sldId id="2147472630" r:id="rId62"/>
    <p:sldId id="2147472605" r:id="rId63"/>
    <p:sldId id="2147472591" r:id="rId64"/>
    <p:sldId id="2147472589" r:id="rId65"/>
    <p:sldId id="2147472590" r:id="rId66"/>
    <p:sldId id="2147472592" r:id="rId67"/>
    <p:sldId id="2147472593" r:id="rId68"/>
    <p:sldId id="2147472594" r:id="rId69"/>
    <p:sldId id="2147472606" r:id="rId70"/>
    <p:sldId id="2147472595" r:id="rId71"/>
    <p:sldId id="2147472607" r:id="rId72"/>
    <p:sldId id="2147472596" r:id="rId73"/>
    <p:sldId id="2147472608" r:id="rId74"/>
    <p:sldId id="2147472597" r:id="rId75"/>
  </p:sldIdLst>
  <p:sldSz cx="12192000" cy="6858000"/>
  <p:notesSz cx="68580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FAA371-8132-43DF-89F0-EB491575FB44}">
          <p14:sldIdLst>
            <p14:sldId id="2147472624"/>
            <p14:sldId id="2147472598"/>
            <p14:sldId id="2147472623"/>
            <p14:sldId id="2147472622"/>
            <p14:sldId id="2147472621"/>
            <p14:sldId id="2147472620"/>
            <p14:sldId id="2147472619"/>
            <p14:sldId id="2147472618"/>
            <p14:sldId id="2147472617"/>
            <p14:sldId id="2147472616"/>
            <p14:sldId id="2147472615"/>
            <p14:sldId id="2147472613"/>
            <p14:sldId id="2147472631"/>
            <p14:sldId id="2147472612"/>
            <p14:sldId id="2147472611"/>
            <p14:sldId id="2147472610"/>
            <p14:sldId id="2147472609"/>
          </p14:sldIdLst>
        </p14:section>
        <p14:section name="Untitled Section" id="{ECECBFDE-1C7F-494E-8894-23AC5146AF01}">
          <p14:sldIdLst>
            <p14:sldId id="2147472553"/>
            <p14:sldId id="2147472558"/>
            <p14:sldId id="2147472599"/>
            <p14:sldId id="2147472559"/>
            <p14:sldId id="2147472561"/>
            <p14:sldId id="2147472560"/>
            <p14:sldId id="2147472604"/>
            <p14:sldId id="2147472562"/>
            <p14:sldId id="2147472600"/>
            <p14:sldId id="2147472563"/>
            <p14:sldId id="2147472564"/>
            <p14:sldId id="2147472625"/>
            <p14:sldId id="2147472627"/>
            <p14:sldId id="2147472565"/>
            <p14:sldId id="2147472601"/>
            <p14:sldId id="2147472566"/>
            <p14:sldId id="2147472568"/>
            <p14:sldId id="2147472567"/>
            <p14:sldId id="2147472573"/>
            <p14:sldId id="2147472570"/>
            <p14:sldId id="2147472571"/>
            <p14:sldId id="2147472572"/>
            <p14:sldId id="2147472574"/>
            <p14:sldId id="2147472575"/>
            <p14:sldId id="2147472602"/>
            <p14:sldId id="2147472576"/>
            <p14:sldId id="2147472577"/>
            <p14:sldId id="2147472578"/>
            <p14:sldId id="2147472579"/>
            <p14:sldId id="2147472580"/>
            <p14:sldId id="2147472581"/>
            <p14:sldId id="2147472582"/>
            <p14:sldId id="2147472583"/>
            <p14:sldId id="2147472603"/>
            <p14:sldId id="2147472584"/>
            <p14:sldId id="2147472585"/>
            <p14:sldId id="2147472586"/>
            <p14:sldId id="2147472588"/>
            <p14:sldId id="2147472628"/>
            <p14:sldId id="2147472629"/>
            <p14:sldId id="2147472630"/>
            <p14:sldId id="2147472605"/>
            <p14:sldId id="2147472591"/>
            <p14:sldId id="2147472589"/>
            <p14:sldId id="2147472590"/>
            <p14:sldId id="2147472592"/>
            <p14:sldId id="2147472593"/>
            <p14:sldId id="2147472594"/>
            <p14:sldId id="2147472606"/>
            <p14:sldId id="2147472595"/>
            <p14:sldId id="2147472607"/>
            <p14:sldId id="2147472596"/>
            <p14:sldId id="2147472608"/>
            <p14:sldId id="214747259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D47"/>
    <a:srgbClr val="F3F3F3"/>
    <a:srgbClr val="0F9572"/>
    <a:srgbClr val="FFFFFF"/>
    <a:srgbClr val="001B83"/>
    <a:srgbClr val="001882"/>
    <a:srgbClr val="FFE294"/>
    <a:srgbClr val="FFE5AB"/>
    <a:srgbClr val="78013B"/>
    <a:srgbClr val="F8DB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34" autoAdjust="0"/>
  </p:normalViewPr>
  <p:slideViewPr>
    <p:cSldViewPr snapToGrid="0">
      <p:cViewPr>
        <p:scale>
          <a:sx n="98" d="100"/>
          <a:sy n="98" d="100"/>
        </p:scale>
        <p:origin x="95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611"/>
          </a:xfrm>
          <a:prstGeom prst="rect">
            <a:avLst/>
          </a:prstGeom>
        </p:spPr>
        <p:txBody>
          <a:bodyPr vert="horz" lIns="91863" tIns="45932" rIns="91863" bIns="45932" rtlCol="0"/>
          <a:lstStyle>
            <a:lvl1pPr algn="l">
              <a:defRPr sz="1200"/>
            </a:lvl1pPr>
          </a:lstStyle>
          <a:p>
            <a:endParaRPr lang="en-US"/>
          </a:p>
        </p:txBody>
      </p:sp>
      <p:sp>
        <p:nvSpPr>
          <p:cNvPr id="3" name="Date Placeholder 2"/>
          <p:cNvSpPr>
            <a:spLocks noGrp="1"/>
          </p:cNvSpPr>
          <p:nvPr>
            <p:ph type="dt" idx="1"/>
          </p:nvPr>
        </p:nvSpPr>
        <p:spPr>
          <a:xfrm>
            <a:off x="3884613" y="0"/>
            <a:ext cx="2971800" cy="462611"/>
          </a:xfrm>
          <a:prstGeom prst="rect">
            <a:avLst/>
          </a:prstGeom>
        </p:spPr>
        <p:txBody>
          <a:bodyPr vert="horz" lIns="91863" tIns="45932" rIns="91863" bIns="45932" rtlCol="0"/>
          <a:lstStyle>
            <a:lvl1pPr algn="r">
              <a:defRPr sz="1200"/>
            </a:lvl1pPr>
          </a:lstStyle>
          <a:p>
            <a:fld id="{339EB99A-5C6C-4A83-AC54-844A3248BDE1}" type="datetimeFigureOut">
              <a:rPr lang="en-US" smtClean="0"/>
              <a:t>9/26/2023</a:t>
            </a:fld>
            <a:endParaRPr lang="en-US"/>
          </a:p>
        </p:txBody>
      </p:sp>
      <p:sp>
        <p:nvSpPr>
          <p:cNvPr id="4" name="Slide Image Placeholder 3"/>
          <p:cNvSpPr>
            <a:spLocks noGrp="1" noRot="1" noChangeAspect="1"/>
          </p:cNvSpPr>
          <p:nvPr>
            <p:ph type="sldImg" idx="2"/>
          </p:nvPr>
        </p:nvSpPr>
        <p:spPr>
          <a:xfrm>
            <a:off x="663575" y="1152525"/>
            <a:ext cx="5530850" cy="3111500"/>
          </a:xfrm>
          <a:prstGeom prst="rect">
            <a:avLst/>
          </a:prstGeom>
          <a:noFill/>
          <a:ln w="12700">
            <a:solidFill>
              <a:prstClr val="black"/>
            </a:solidFill>
          </a:ln>
        </p:spPr>
        <p:txBody>
          <a:bodyPr vert="horz" lIns="91863" tIns="45932" rIns="91863" bIns="45932" rtlCol="0" anchor="ctr"/>
          <a:lstStyle/>
          <a:p>
            <a:endParaRPr lang="en-US"/>
          </a:p>
        </p:txBody>
      </p:sp>
      <p:sp>
        <p:nvSpPr>
          <p:cNvPr id="5" name="Notes Placeholder 4"/>
          <p:cNvSpPr>
            <a:spLocks noGrp="1"/>
          </p:cNvSpPr>
          <p:nvPr>
            <p:ph type="body" sz="quarter" idx="3"/>
          </p:nvPr>
        </p:nvSpPr>
        <p:spPr>
          <a:xfrm>
            <a:off x="685800" y="4437221"/>
            <a:ext cx="5486400" cy="3630454"/>
          </a:xfrm>
          <a:prstGeom prst="rect">
            <a:avLst/>
          </a:prstGeom>
        </p:spPr>
        <p:txBody>
          <a:bodyPr vert="horz" lIns="91863" tIns="45932" rIns="91863" bIns="4593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2971800" cy="462610"/>
          </a:xfrm>
          <a:prstGeom prst="rect">
            <a:avLst/>
          </a:prstGeom>
        </p:spPr>
        <p:txBody>
          <a:bodyPr vert="horz" lIns="91863" tIns="45932" rIns="91863" bIns="45932"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57591"/>
            <a:ext cx="2971800" cy="462610"/>
          </a:xfrm>
          <a:prstGeom prst="rect">
            <a:avLst/>
          </a:prstGeom>
        </p:spPr>
        <p:txBody>
          <a:bodyPr vert="horz" lIns="91863" tIns="45932" rIns="91863" bIns="45932" rtlCol="0" anchor="b"/>
          <a:lstStyle>
            <a:lvl1pPr algn="r">
              <a:defRPr sz="1200"/>
            </a:lvl1pPr>
          </a:lstStyle>
          <a:p>
            <a:fld id="{A8C381D7-3B13-4034-B734-D087811E7B1C}" type="slidenum">
              <a:rPr lang="en-US" smtClean="0"/>
              <a:t>‹#›</a:t>
            </a:fld>
            <a:endParaRPr lang="en-US"/>
          </a:p>
        </p:txBody>
      </p:sp>
    </p:spTree>
    <p:extLst>
      <p:ext uri="{BB962C8B-B14F-4D97-AF65-F5344CB8AC3E}">
        <p14:creationId xmlns:p14="http://schemas.microsoft.com/office/powerpoint/2010/main" val="53899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c.gov/vaccinesafety/ensuringsafety/monitoring/vsd/index.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jog.org/article/S0002-9378(12)00722-3/fulltex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nejm.org/doi/full/10.1056/nejmoa1207210" TargetMode="External"/><Relationship Id="rId5" Type="http://schemas.openxmlformats.org/officeDocument/2006/relationships/hyperlink" Target="https://jhu.pure.elsevier.com/en/publications/effect-of-respiratory-hospitalization-during-pregnancy-on-infant--4" TargetMode="External"/><Relationship Id="rId4" Type="http://schemas.openxmlformats.org/officeDocument/2006/relationships/hyperlink" Target="https://www.thelancet.com/journals/laninf/article/PIIS1473-3099(20)30592-2/fulltex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journals.lww.com/pidj/Abstract/2014/09000/The_Burden_of_Influenza_Hospitalizations_in.5.aspx#:~:text=Results%3A,the%20rate%20in%20older%20infant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vaccinateyourfamily.org/wp-content/uploads/2022/05/Fotonovela-Spanish-Printable.pdf"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vaccinateyourfamily.org/wp-content/uploads/2022/05/ENG-FOTONOVELA.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cog.org/news/news-releases/2021/07/acog-smfm-recommend-covid-19-vaccination-for-pregnant-individual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dc.gov/coronavirus/2019-ncov/vaccines/index.html"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pubmed.ncbi.nlm.nih.gov/35051292/"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18/04/influenza-vaccination-during-pregnancy#:~:text=Therefore%2C%20because%20the%20influenza%20vaccine,prevention%20strategy%20for%20newborns%2032."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pubmed.ncbi.nlm.nih.gov/20407061/" TargetMode="External"/><Relationship Id="rId4" Type="http://schemas.openxmlformats.org/officeDocument/2006/relationships/hyperlink" Target="https://pubmed.ncbi.nlm.nih.gov/28024955/"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ubmed.ncbi.nlm.nih.gov/3177915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cog.org/clinical/clinical-guidance/committee-opinion/articles/2018/04/influenza-vaccination-during-pregnancy#:~:text=Therefore%2C%20because%20the%20influenza%20vaccine,prevention%20strategy%20for%20newborns%2032."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flu/professionals/vaccination/vaccination-possible-safety-signal.html#:~:text=Vaccination%20has%20been%20shown%20to,an%20average%20of%2040%20perce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flu/professionals/vaccination/vaccination-possible-safety-signal.html#:~:text=Vaccination%20has%20been%20shown%20to,an%20average%20of%2040%20perc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a:t>
            </a:fld>
            <a:endParaRPr lang="en-US"/>
          </a:p>
        </p:txBody>
      </p:sp>
    </p:spTree>
    <p:extLst>
      <p:ext uri="{BB962C8B-B14F-4D97-AF65-F5344CB8AC3E}">
        <p14:creationId xmlns:p14="http://schemas.microsoft.com/office/powerpoint/2010/main" val="62749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Lato" panose="020F0502020204030203" pitchFamily="34" charset="0"/>
              </a:rPr>
              <a:t>For influenza vaccine and Tdap the transfer of protective antibodies is an important vaccine effect. </a:t>
            </a:r>
          </a:p>
          <a:p>
            <a:endParaRPr lang="en-US" b="1" i="0" dirty="0">
              <a:solidFill>
                <a:srgbClr val="000000"/>
              </a:solidFill>
              <a:effectLst/>
              <a:latin typeface="Lato" panose="020F0502020204030203" pitchFamily="34" charset="0"/>
            </a:endParaRPr>
          </a:p>
          <a:p>
            <a:r>
              <a:rPr lang="en-US" b="1" i="0" dirty="0">
                <a:solidFill>
                  <a:srgbClr val="000000"/>
                </a:solidFill>
                <a:effectLst/>
                <a:latin typeface="Lato" panose="020F0502020204030203" pitchFamily="34" charset="0"/>
              </a:rPr>
              <a:t> </a:t>
            </a:r>
            <a:r>
              <a:rPr lang="en-US" b="0" i="0" dirty="0">
                <a:solidFill>
                  <a:srgbClr val="000000"/>
                </a:solidFill>
                <a:effectLst/>
                <a:latin typeface="Lato" panose="020F0502020204030203" pitchFamily="34" charset="0"/>
              </a:rPr>
              <a:t>Maternal vaccination leads to protection of infants, which is key because... Young infants are at high risk of having complications if infected with flu</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14</a:t>
            </a:fld>
            <a:endParaRPr lang="en-US"/>
          </a:p>
        </p:txBody>
      </p:sp>
    </p:spTree>
    <p:extLst>
      <p:ext uri="{BB962C8B-B14F-4D97-AF65-F5344CB8AC3E}">
        <p14:creationId xmlns:p14="http://schemas.microsoft.com/office/powerpoint/2010/main" val="37337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Lato" panose="020F0502020204030203" pitchFamily="34" charset="0"/>
              </a:rPr>
              <a:t>Quiz time! </a:t>
            </a:r>
            <a:r>
              <a:rPr lang="en-US" b="0" i="0">
                <a:solidFill>
                  <a:srgbClr val="000000"/>
                </a:solidFill>
                <a:effectLst/>
                <a:latin typeface="Lato" panose="020F0502020204030203" pitchFamily="34" charset="0"/>
              </a:rPr>
              <a:t>Maternal vaccination leads to protection of infants, which is key because... Young infants are at high risk of having complications if infected with flu</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15</a:t>
            </a:fld>
            <a:endParaRPr lang="en-US"/>
          </a:p>
        </p:txBody>
      </p:sp>
    </p:spTree>
    <p:extLst>
      <p:ext uri="{BB962C8B-B14F-4D97-AF65-F5344CB8AC3E}">
        <p14:creationId xmlns:p14="http://schemas.microsoft.com/office/powerpoint/2010/main" val="1525642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Lato" panose="020F0502020204030203" pitchFamily="34" charset="0"/>
              </a:rPr>
              <a:t>Quiz time! </a:t>
            </a:r>
            <a:r>
              <a:rPr lang="en-US" b="0" i="0" dirty="0">
                <a:solidFill>
                  <a:srgbClr val="000000"/>
                </a:solidFill>
                <a:effectLst/>
                <a:latin typeface="Lato" panose="020F0502020204030203" pitchFamily="34" charset="0"/>
              </a:rPr>
              <a:t>Maternal vaccination leads to protection of infants, which is key because... Young infants are at high risk of having complications if infected with flu. </a:t>
            </a:r>
            <a:r>
              <a:rPr lang="en-US" b="0" i="0" dirty="0">
                <a:solidFill>
                  <a:srgbClr val="000000"/>
                </a:solidFill>
                <a:effectLst/>
                <a:latin typeface="var(--font-family-body)"/>
              </a:rPr>
              <a:t>If they are infected with flu, young infants often need emergency or hospital care . </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16</a:t>
            </a:fld>
            <a:endParaRPr lang="en-US"/>
          </a:p>
        </p:txBody>
      </p:sp>
    </p:spTree>
    <p:extLst>
      <p:ext uri="{BB962C8B-B14F-4D97-AF65-F5344CB8AC3E}">
        <p14:creationId xmlns:p14="http://schemas.microsoft.com/office/powerpoint/2010/main" val="3190175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var(--font-family-body)"/>
              </a:rPr>
              <a:t>Babies are not eligible for </a:t>
            </a:r>
            <a:r>
              <a:rPr lang="en-US" b="1" i="0">
                <a:solidFill>
                  <a:srgbClr val="000000"/>
                </a:solidFill>
                <a:effectLst/>
                <a:latin typeface="var(--font-family-body)"/>
              </a:rPr>
              <a:t>flu vaccine</a:t>
            </a:r>
            <a:r>
              <a:rPr lang="en-US" b="0" i="0">
                <a:solidFill>
                  <a:srgbClr val="000000"/>
                </a:solidFill>
                <a:effectLst/>
                <a:latin typeface="var(--font-family-body)"/>
              </a:rPr>
              <a:t> until </a:t>
            </a:r>
            <a:r>
              <a:rPr lang="en-US" b="0" i="0" u="sng">
                <a:solidFill>
                  <a:srgbClr val="000000"/>
                </a:solidFill>
                <a:effectLst/>
                <a:latin typeface="var(--font-family-body)"/>
              </a:rPr>
              <a:t>6 months</a:t>
            </a:r>
            <a:r>
              <a:rPr lang="en-US" b="0" i="0">
                <a:solidFill>
                  <a:srgbClr val="000000"/>
                </a:solidFill>
                <a:effectLst/>
                <a:latin typeface="var(--font-family-body)"/>
              </a:rPr>
              <a:t> of age, so they have to rely on maternal immunization. </a:t>
            </a:r>
            <a:endParaRPr lang="en-US" b="0" i="0">
              <a:solidFill>
                <a:srgbClr val="707070"/>
              </a:solidFill>
              <a:effectLst/>
              <a:latin typeface="Lato" panose="020F0502020204030203" pitchFamily="34" charset="0"/>
            </a:endParaRPr>
          </a:p>
          <a:p>
            <a:pPr algn="l" fontAlgn="base"/>
            <a:r>
              <a:rPr lang="en-US" b="0" i="0">
                <a:solidFill>
                  <a:srgbClr val="000000"/>
                </a:solidFill>
                <a:effectLst/>
                <a:latin typeface="var(--font-family-body)"/>
              </a:rPr>
              <a:t>NOTE: Infants may receive their 1st dose of </a:t>
            </a:r>
            <a:r>
              <a:rPr lang="en-US" b="1" i="0">
                <a:solidFill>
                  <a:srgbClr val="000000"/>
                </a:solidFill>
                <a:effectLst/>
                <a:latin typeface="var(--font-family-body)"/>
              </a:rPr>
              <a:t>DTaP </a:t>
            </a:r>
            <a:r>
              <a:rPr lang="en-US" b="0" i="0">
                <a:solidFill>
                  <a:srgbClr val="000000"/>
                </a:solidFill>
                <a:effectLst/>
                <a:latin typeface="var(--font-family-body)"/>
              </a:rPr>
              <a:t>at </a:t>
            </a:r>
            <a:r>
              <a:rPr lang="en-US" b="0" i="0" u="sng">
                <a:solidFill>
                  <a:srgbClr val="000000"/>
                </a:solidFill>
                <a:effectLst/>
                <a:latin typeface="var(--font-family-body)"/>
              </a:rPr>
              <a:t>2 months</a:t>
            </a:r>
            <a:r>
              <a:rPr lang="en-US" b="0" i="0">
                <a:solidFill>
                  <a:srgbClr val="000000"/>
                </a:solidFill>
                <a:effectLst/>
                <a:latin typeface="var(--font-family-body)"/>
              </a:rPr>
              <a:t> of age, but most infants are not immune to pertussis until they receive a few doses of DTaP, so maternal immunization against pertussis is also important.</a:t>
            </a:r>
            <a:endParaRPr lang="en-US" b="0" i="0">
              <a:solidFill>
                <a:srgbClr val="707070"/>
              </a:solidFill>
              <a:effectLst/>
              <a:latin typeface="Lato" panose="020F0502020204030203" pitchFamily="34" charset="0"/>
            </a:endParaRPr>
          </a:p>
          <a:p>
            <a:pPr algn="l"/>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17</a:t>
            </a:fld>
            <a:endParaRPr lang="en-US"/>
          </a:p>
        </p:txBody>
      </p:sp>
    </p:spTree>
    <p:extLst>
      <p:ext uri="{BB962C8B-B14F-4D97-AF65-F5344CB8AC3E}">
        <p14:creationId xmlns:p14="http://schemas.microsoft.com/office/powerpoint/2010/main" val="3271010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Within 2 weeks of a flu shot, </a:t>
            </a:r>
            <a:r>
              <a:rPr lang="en-US" b="0" i="0" dirty="0">
                <a:solidFill>
                  <a:srgbClr val="000000"/>
                </a:solidFill>
                <a:effectLst/>
                <a:latin typeface="var(--font-family-body)"/>
              </a:rPr>
              <a:t>a</a:t>
            </a:r>
            <a:r>
              <a:rPr lang="en-US" b="1" i="0" dirty="0">
                <a:solidFill>
                  <a:srgbClr val="000000"/>
                </a:solidFill>
                <a:effectLst/>
                <a:latin typeface="var(--font-family-body)"/>
              </a:rPr>
              <a:t> </a:t>
            </a:r>
            <a:r>
              <a:rPr lang="en-US" b="0" i="0" dirty="0">
                <a:solidFill>
                  <a:srgbClr val="000000"/>
                </a:solidFill>
                <a:effectLst/>
                <a:latin typeface="var(--font-family-body)"/>
              </a:rPr>
              <a:t>mother's antibodies against flu pass to the fetus through the placenta. In this way, maternal vaccination offers protection via antibody transmission through the placenta and, postpartum, through breast milk.   </a:t>
            </a:r>
            <a:br>
              <a:rPr lang="en-US" b="0" i="0" dirty="0">
                <a:solidFill>
                  <a:srgbClr val="000000"/>
                </a:solidFill>
                <a:effectLst/>
                <a:latin typeface="Lato" panose="020F0502020204030203" pitchFamily="34" charset="0"/>
              </a:rPr>
            </a:b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Because babies &lt;6 months of age cannot receive flu vaccine, this indirect protection </a:t>
            </a:r>
            <a:r>
              <a:rPr lang="en-US" b="1" i="0" dirty="0">
                <a:solidFill>
                  <a:srgbClr val="000000"/>
                </a:solidFill>
                <a:effectLst/>
                <a:latin typeface="var(--font-family-body)"/>
              </a:rPr>
              <a:t>is currently the best prevention strategy for newborns</a:t>
            </a:r>
            <a:r>
              <a:rPr lang="en-US" b="0" i="0" dirty="0">
                <a:solidFill>
                  <a:srgbClr val="000000"/>
                </a:solidFill>
                <a:effectLst/>
                <a:latin typeface="var(--font-family-body)"/>
              </a:rPr>
              <a:t>.</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The flu vaccine also reduces a pregnant woman's risk of severe influenza requiring hospitalization and ICU care.</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18</a:t>
            </a:fld>
            <a:endParaRPr lang="en-US"/>
          </a:p>
        </p:txBody>
      </p:sp>
    </p:spTree>
    <p:extLst>
      <p:ext uri="{BB962C8B-B14F-4D97-AF65-F5344CB8AC3E}">
        <p14:creationId xmlns:p14="http://schemas.microsoft.com/office/powerpoint/2010/main" val="112281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The flu shot cannot give you a flu infection. There is no living virus in the vaccine.</a:t>
            </a:r>
          </a:p>
          <a:p>
            <a:pPr algn="l" fontAlgn="base">
              <a:buFont typeface="Arial" panose="020B0604020202020204" pitchFamily="34" charset="0"/>
              <a:buNone/>
            </a:pP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OBs, family medicine doctors, and midwives want you to get this during pregnancy... partly to protect you, but also because it provides the best protection the baby will have against flu for their first 6 months of life.</a:t>
            </a:r>
          </a:p>
          <a:p>
            <a:pPr algn="l" fontAlgn="base">
              <a:buFont typeface="Arial" panose="020B0604020202020204" pitchFamily="34" charset="0"/>
              <a:buChar char="•"/>
            </a:pP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The shot may stir up your immune system so you don't feel 100% tomorrow, but that's not as bad as a getting the flu infection during pregnancy. PLUS it will decrease the chances that your baby will get the flu, and that's </a:t>
            </a:r>
            <a:r>
              <a:rPr lang="en-US" b="0" i="0" u="sng" dirty="0">
                <a:solidFill>
                  <a:srgbClr val="000000"/>
                </a:solidFill>
                <a:effectLst/>
                <a:latin typeface="var(--font-family-body)"/>
              </a:rPr>
              <a:t>very</a:t>
            </a:r>
            <a:r>
              <a:rPr lang="en-US" b="0" i="0" dirty="0">
                <a:solidFill>
                  <a:srgbClr val="000000"/>
                </a:solidFill>
                <a:effectLst/>
                <a:latin typeface="merriweather" panose="00000500000000000000" pitchFamily="2" charset="0"/>
              </a:rPr>
              <a:t> important.</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19</a:t>
            </a:fld>
            <a:endParaRPr lang="en-US"/>
          </a:p>
        </p:txBody>
      </p:sp>
    </p:spTree>
    <p:extLst>
      <p:ext uri="{BB962C8B-B14F-4D97-AF65-F5344CB8AC3E}">
        <p14:creationId xmlns:p14="http://schemas.microsoft.com/office/powerpoint/2010/main" val="4277458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Lato" panose="020F0502020204030203" pitchFamily="34" charset="0"/>
              </a:rPr>
              <a:t>Yes! Flu shots have been given to millions of pregnant women over many years with a good safety record.</a:t>
            </a:r>
            <a:br>
              <a:rPr lang="en-US" b="0" i="0" dirty="0">
                <a:solidFill>
                  <a:srgbClr val="000000"/>
                </a:solidFill>
                <a:effectLst/>
                <a:latin typeface="Lato" panose="020F0502020204030203" pitchFamily="34" charset="0"/>
              </a:rPr>
            </a:br>
            <a:br>
              <a:rPr lang="en-US" b="0" i="0" dirty="0">
                <a:solidFill>
                  <a:srgbClr val="000000"/>
                </a:solidFill>
                <a:effectLst/>
                <a:latin typeface="Lato" panose="020F0502020204030203" pitchFamily="34" charset="0"/>
              </a:rPr>
            </a:br>
            <a:r>
              <a:rPr lang="en-US" b="0" i="0" dirty="0">
                <a:solidFill>
                  <a:srgbClr val="000000"/>
                </a:solidFill>
                <a:effectLst/>
                <a:latin typeface="Lato" panose="020F0502020204030203" pitchFamily="34" charset="0"/>
              </a:rPr>
              <a:t>A review of reports to the </a:t>
            </a:r>
            <a:r>
              <a:rPr lang="en-US" b="0" i="0" dirty="0">
                <a:solidFill>
                  <a:srgbClr val="000000"/>
                </a:solidFill>
                <a:effectLst/>
                <a:latin typeface="var(--font-family-body)"/>
              </a:rPr>
              <a:t>Vaccine Adverse Event Reporting System </a:t>
            </a:r>
            <a:r>
              <a:rPr lang="en-US" b="0" i="0" dirty="0">
                <a:solidFill>
                  <a:srgbClr val="000000"/>
                </a:solidFill>
                <a:effectLst/>
                <a:latin typeface="Lato" panose="020F0502020204030203" pitchFamily="34" charset="0"/>
              </a:rPr>
              <a:t> found no evidence to suggest a link between flu vaccination of pregnant women and either pregnancy complications or poor fetal outcomes.</a:t>
            </a:r>
          </a:p>
          <a:p>
            <a:pPr algn="l" fontAlgn="base"/>
            <a:r>
              <a:rPr lang="en-US" b="0" i="0" dirty="0">
                <a:solidFill>
                  <a:srgbClr val="000000"/>
                </a:solidFill>
                <a:effectLst/>
                <a:latin typeface="Lato" panose="020F0502020204030203" pitchFamily="34" charset="0"/>
              </a:rPr>
              <a:t>Below are brief summaries of some</a:t>
            </a:r>
            <a:r>
              <a:rPr lang="en-US" b="1" i="0" dirty="0">
                <a:solidFill>
                  <a:srgbClr val="000000"/>
                </a:solidFill>
                <a:effectLst/>
                <a:latin typeface="var(--font-family-body)"/>
              </a:rPr>
              <a:t> evidence regarding the flu shot's safety</a:t>
            </a:r>
            <a:r>
              <a:rPr lang="en-US" b="0" i="0" dirty="0">
                <a:solidFill>
                  <a:srgbClr val="000000"/>
                </a:solidFill>
                <a:effectLst/>
                <a:latin typeface="Lato" panose="020F0502020204030203" pitchFamily="34" charset="0"/>
              </a:rPr>
              <a:t> during pregnancy. Many of the studies were done using the</a:t>
            </a:r>
            <a:r>
              <a:rPr lang="en-US" b="1" i="0" dirty="0">
                <a:solidFill>
                  <a:srgbClr val="000000"/>
                </a:solidFill>
                <a:effectLst/>
                <a:latin typeface="var(--font-family-body)"/>
              </a:rPr>
              <a:t> </a:t>
            </a:r>
            <a:r>
              <a:rPr lang="en-US" b="1" i="0" dirty="0">
                <a:solidFill>
                  <a:srgbClr val="000000"/>
                </a:solidFill>
                <a:effectLst/>
                <a:latin typeface="var(--font-family-body)"/>
                <a:hlinkClick r:id="rId3"/>
              </a:rPr>
              <a:t>Vaccine Safety Database (VSD)</a:t>
            </a:r>
            <a:r>
              <a:rPr lang="en-US" b="0" i="0" dirty="0">
                <a:solidFill>
                  <a:srgbClr val="000000"/>
                </a:solidFill>
                <a:effectLst/>
                <a:latin typeface="var(--font-family-body)"/>
                <a:hlinkClick r:id="rId3"/>
              </a:rPr>
              <a:t>(opens in a new tab)</a:t>
            </a:r>
            <a:r>
              <a:rPr lang="en-US" b="0" i="0" dirty="0">
                <a:solidFill>
                  <a:srgbClr val="000000"/>
                </a:solidFill>
                <a:effectLst/>
                <a:latin typeface="Lato" panose="020F0502020204030203" pitchFamily="34" charset="0"/>
              </a:rPr>
              <a:t>, a research collaboration between eight health care organizations and CDC.</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21</a:t>
            </a:fld>
            <a:endParaRPr lang="en-US"/>
          </a:p>
        </p:txBody>
      </p:sp>
    </p:spTree>
    <p:extLst>
      <p:ext uri="{BB962C8B-B14F-4D97-AF65-F5344CB8AC3E}">
        <p14:creationId xmlns:p14="http://schemas.microsoft.com/office/powerpoint/2010/main" val="845956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 </a:t>
            </a:r>
            <a:r>
              <a:rPr lang="en-US" b="0" i="0" dirty="0">
                <a:solidFill>
                  <a:srgbClr val="003B68"/>
                </a:solidFill>
                <a:effectLst/>
              </a:rPr>
              <a:t>A large study found no increased risk for adverse events for pregnant women who received the flu vaccine from 2002 to 2009 when compared to pregnant woman who were not vaccinated. </a:t>
            </a:r>
          </a:p>
          <a:p>
            <a:endParaRPr lang="en-US" dirty="0">
              <a:solidFill>
                <a:srgbClr val="003B68"/>
              </a:solidFill>
            </a:endParaRPr>
          </a:p>
          <a:p>
            <a:pPr algn="l" fontAlgn="base"/>
            <a:r>
              <a:rPr lang="en-US" b="0" i="0" dirty="0">
                <a:solidFill>
                  <a:srgbClr val="003B68"/>
                </a:solidFill>
                <a:effectLst/>
              </a:rPr>
              <a:t>A </a:t>
            </a:r>
            <a:r>
              <a:rPr lang="en-US" b="0" i="0" dirty="0" err="1">
                <a:solidFill>
                  <a:srgbClr val="000000"/>
                </a:solidFill>
                <a:effectLst/>
                <a:latin typeface="var(--font-family-body)"/>
              </a:rPr>
              <a:t>A</a:t>
            </a:r>
            <a:r>
              <a:rPr lang="en-US" b="0" i="0" dirty="0">
                <a:solidFill>
                  <a:srgbClr val="000000"/>
                </a:solidFill>
                <a:effectLst/>
                <a:latin typeface="var(--font-family-body)"/>
              </a:rPr>
              <a:t> large study using data from </a:t>
            </a:r>
            <a:r>
              <a:rPr lang="en-US" b="1" i="0" dirty="0">
                <a:solidFill>
                  <a:srgbClr val="000000"/>
                </a:solidFill>
                <a:effectLst/>
                <a:latin typeface="var(--font-family-body)"/>
              </a:rPr>
              <a:t>three flu seasons</a:t>
            </a:r>
            <a:r>
              <a:rPr lang="en-US" b="0" i="0" dirty="0">
                <a:solidFill>
                  <a:srgbClr val="000000"/>
                </a:solidFill>
                <a:effectLst/>
                <a:latin typeface="var(--font-family-body)"/>
              </a:rPr>
              <a:t> (2012-13, 2013-14, 2014-15) found no increased risk for miscarriage after flu vaccination during pregnancy. (Donahue et al, 2019)</a:t>
            </a:r>
            <a:br>
              <a:rPr lang="en-US" b="0" i="0" dirty="0">
                <a:solidFill>
                  <a:srgbClr val="000000"/>
                </a:solidFill>
                <a:effectLst/>
                <a:latin typeface="var(--font-family-body)"/>
              </a:rPr>
            </a:br>
            <a:r>
              <a:rPr lang="en-US" b="0" i="0" dirty="0">
                <a:solidFill>
                  <a:srgbClr val="000000"/>
                </a:solidFill>
                <a:effectLst/>
                <a:latin typeface="var(--font-family-body)"/>
              </a:rPr>
              <a:t>https://www.sciencedirect.com/science/article/pii/S0264410X19312447</a:t>
            </a:r>
            <a:br>
              <a:rPr lang="en-US" b="0" i="0" dirty="0">
                <a:solidFill>
                  <a:srgbClr val="000000"/>
                </a:solidFill>
                <a:effectLst/>
                <a:latin typeface="var(--font-family-body)"/>
              </a:rPr>
            </a:br>
            <a:r>
              <a:rPr lang="en-US" b="0" i="0" dirty="0">
                <a:solidFill>
                  <a:srgbClr val="000000"/>
                </a:solidFill>
                <a:effectLst/>
                <a:latin typeface="Lato" panose="020F0502020204030203" pitchFamily="34" charset="0"/>
              </a:rPr>
              <a:t> </a:t>
            </a:r>
          </a:p>
          <a:p>
            <a:pPr algn="l" fontAlgn="base"/>
            <a:r>
              <a:rPr lang="en-US" b="0" i="0" dirty="0">
                <a:solidFill>
                  <a:srgbClr val="000000"/>
                </a:solidFill>
                <a:effectLst/>
                <a:latin typeface="Lato" panose="020F0502020204030203" pitchFamily="34" charset="0"/>
              </a:rPr>
              <a:t>A similar study using data from the </a:t>
            </a:r>
            <a:r>
              <a:rPr lang="en-US" b="1" i="0" dirty="0">
                <a:solidFill>
                  <a:srgbClr val="000000"/>
                </a:solidFill>
                <a:effectLst/>
                <a:latin typeface="var(--font-family-body)"/>
              </a:rPr>
              <a:t>2005-06 and 2006-07 seasons </a:t>
            </a:r>
            <a:r>
              <a:rPr lang="en-US" b="0" i="0" dirty="0">
                <a:solidFill>
                  <a:srgbClr val="000000"/>
                </a:solidFill>
                <a:effectLst/>
                <a:latin typeface="Lato" panose="020F0502020204030203" pitchFamily="34" charset="0"/>
              </a:rPr>
              <a:t>found no increased risk of miscarriage among pregnant women who received flu vaccines. (Irving et al, 2013) </a:t>
            </a:r>
            <a:br>
              <a:rPr lang="en-US" b="0" i="0" dirty="0">
                <a:solidFill>
                  <a:srgbClr val="000000"/>
                </a:solidFill>
                <a:effectLst/>
                <a:latin typeface="Lato" panose="020F0502020204030203" pitchFamily="34" charset="0"/>
              </a:rPr>
            </a:br>
            <a:r>
              <a:rPr lang="en-US" b="0" i="0" dirty="0">
                <a:solidFill>
                  <a:srgbClr val="000000"/>
                </a:solidFill>
                <a:effectLst/>
                <a:latin typeface="Lato" panose="020F0502020204030203" pitchFamily="34" charset="0"/>
              </a:rPr>
              <a:t>https://pubmed.ncbi.nlm.nih.gov/23262941/</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22</a:t>
            </a:fld>
            <a:endParaRPr lang="en-US"/>
          </a:p>
        </p:txBody>
      </p:sp>
    </p:spTree>
    <p:extLst>
      <p:ext uri="{BB962C8B-B14F-4D97-AF65-F5344CB8AC3E}">
        <p14:creationId xmlns:p14="http://schemas.microsoft.com/office/powerpoint/2010/main" val="2879333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A large study using data from </a:t>
            </a:r>
            <a:r>
              <a:rPr kumimoji="0" lang="en-US" altLang="en-US" sz="1200" b="1"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three flu seasons</a:t>
            </a: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 (2012-13, 2013-14, 2014-15) found no increased risk for miscarriage after flu vaccination during pregnancy. (Donahue et al, 2019)</a:t>
            </a:r>
            <a:b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b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https://www.sciencedirect.com/science/article/pii/S0264410X19312447</a:t>
            </a:r>
            <a:b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b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A similar study using data from the </a:t>
            </a:r>
            <a:r>
              <a:rPr kumimoji="0" lang="en-US" altLang="en-US" sz="1200" b="1"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2005-06 and 2006-07 seasons </a:t>
            </a: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found no increased risk of miscarriage among pregnant women who received flu vaccines. (Irving et al, 2013) </a:t>
            </a:r>
            <a:b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b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https://pubmed.ncbi.nlm.nih.gov/23262941/</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70C0"/>
                </a:solidFill>
                <a:effectLst/>
                <a:uLnTx/>
                <a:uFillTx/>
                <a:latin typeface="var(--font-family-body)"/>
                <a:ea typeface="+mn-ea"/>
                <a:cs typeface="+mn-cs"/>
              </a:rPr>
              <a:t>One study examined data from the 2010-2011 and 2011-2012 flu seasons. The team thought they found an association between flu vaccination early in pregnancy and an increased risk of spontaneous abortion.</a:t>
            </a:r>
            <a:br>
              <a:rPr kumimoji="0" lang="en-US" altLang="en-US" sz="1800" b="0" i="0" u="none" strike="noStrike" kern="1200" cap="none" spc="0" normalizeH="0" baseline="0" noProof="0" dirty="0">
                <a:ln>
                  <a:noFill/>
                </a:ln>
                <a:solidFill>
                  <a:srgbClr val="0070C0"/>
                </a:solidFill>
                <a:effectLst/>
                <a:uLnTx/>
                <a:uFillTx/>
                <a:latin typeface="var(--font-family-body)"/>
                <a:ea typeface="+mn-ea"/>
                <a:cs typeface="+mn-cs"/>
              </a:rPr>
            </a:br>
            <a:br>
              <a:rPr kumimoji="0" lang="en-US" altLang="en-US" sz="1800" b="0" i="0" u="none" strike="noStrike" kern="1200" cap="none" spc="0" normalizeH="0" baseline="0" noProof="0" dirty="0">
                <a:ln>
                  <a:noFill/>
                </a:ln>
                <a:solidFill>
                  <a:srgbClr val="0070C0"/>
                </a:solidFill>
                <a:effectLst/>
                <a:uLnTx/>
                <a:uFillTx/>
                <a:latin typeface="var(--font-family-body)"/>
                <a:ea typeface="+mn-ea"/>
                <a:cs typeface="+mn-cs"/>
              </a:rPr>
            </a:b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23</a:t>
            </a:fld>
            <a:endParaRPr lang="en-US"/>
          </a:p>
        </p:txBody>
      </p:sp>
    </p:spTree>
    <p:extLst>
      <p:ext uri="{BB962C8B-B14F-4D97-AF65-F5344CB8AC3E}">
        <p14:creationId xmlns:p14="http://schemas.microsoft.com/office/powerpoint/2010/main" val="3938468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70C0"/>
                </a:solidFill>
                <a:effectLst/>
                <a:uLnTx/>
                <a:uFillTx/>
                <a:latin typeface="var(--font-family-body)"/>
                <a:ea typeface="+mn-ea"/>
                <a:cs typeface="+mn-cs"/>
              </a:rPr>
              <a:t>The study had some major problems</a:t>
            </a: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 though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 Women with complicated pregnancies (and consequently at greater risk of miscarriage) also were more likely to be followed closely by a doctor (and consequently more likely to be vaccinated). Once an analysis was done that controlled for this important confounding factor, the "association" was no longer there.</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The small sample size led to imprecise results.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This study was the </a:t>
            </a:r>
            <a:r>
              <a:rPr kumimoji="0" lang="en-US" altLang="en-US" sz="1200" b="0" i="0" u="sng" strike="noStrike" kern="1200" cap="none" spc="0" normalizeH="0" baseline="0" noProof="0" dirty="0">
                <a:ln>
                  <a:noFill/>
                </a:ln>
                <a:solidFill>
                  <a:srgbClr val="0070C0"/>
                </a:solidFill>
                <a:effectLst/>
                <a:uLnTx/>
                <a:uFillTx/>
                <a:latin typeface="var(--font-family-body)"/>
                <a:ea typeface="+mn-ea"/>
                <a:cs typeface="+mn-cs"/>
              </a:rPr>
              <a:t>only</a:t>
            </a: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 analysis to show this reported association; no other studies have found an increased risk of spontaneous abortion following influenza vaccination.</a:t>
            </a:r>
            <a:b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br>
            <a:b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br>
            <a:r>
              <a:rPr kumimoji="0" lang="en-US" altLang="en-US" sz="1200" b="0" i="1" u="none" strike="noStrike" kern="1200" cap="none" spc="0" normalizeH="0" baseline="0" noProof="0" dirty="0">
                <a:ln>
                  <a:noFill/>
                </a:ln>
                <a:solidFill>
                  <a:srgbClr val="0070C0"/>
                </a:solidFill>
                <a:effectLst/>
                <a:uLnTx/>
                <a:uFillTx/>
                <a:latin typeface="var(--font-family-body)"/>
                <a:ea typeface="+mn-ea"/>
                <a:cs typeface="+mn-cs"/>
              </a:rPr>
              <a:t>See Ault &amp; Riley.pdf below this block.</a:t>
            </a:r>
            <a:endPar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In response to this study CDC provided funding for the larger 2019 follow-up Vaccine Safety Datalink (VSD) study (described above) that included about three times as many women. That study did not find any safety problems.</a:t>
            </a:r>
            <a:endParaRPr kumimoji="0" lang="en-US" altLang="en-US" sz="12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24</a:t>
            </a:fld>
            <a:endParaRPr lang="en-US"/>
          </a:p>
        </p:txBody>
      </p:sp>
    </p:spTree>
    <p:extLst>
      <p:ext uri="{BB962C8B-B14F-4D97-AF65-F5344CB8AC3E}">
        <p14:creationId xmlns:p14="http://schemas.microsoft.com/office/powerpoint/2010/main" val="305240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a:t>
            </a:fld>
            <a:endParaRPr lang="en-US"/>
          </a:p>
        </p:txBody>
      </p:sp>
    </p:spTree>
    <p:extLst>
      <p:ext uri="{BB962C8B-B14F-4D97-AF65-F5344CB8AC3E}">
        <p14:creationId xmlns:p14="http://schemas.microsoft.com/office/powerpoint/2010/main" val="2408521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B68"/>
                </a:solidFill>
                <a:effectLst/>
              </a:rPr>
              <a:t>In a study of pregnant women who received the flu shot compared with an equal number of pregnant women who did not receive the flu shot during the 2004-05 and 2008-09 flu seasons, there was no difference between the two groups in the rates of </a:t>
            </a:r>
            <a:r>
              <a:rPr kumimoji="0" lang="en-US" altLang="en-US" sz="1200" b="1" i="0" u="none" strike="noStrike" cap="none" normalizeH="0" baseline="0" dirty="0">
                <a:ln>
                  <a:noFill/>
                </a:ln>
                <a:solidFill>
                  <a:srgbClr val="003B68"/>
                </a:solidFill>
                <a:effectLst/>
              </a:rPr>
              <a:t>premature delivery or small for gestational age infants</a:t>
            </a:r>
            <a:r>
              <a:rPr lang="en-US" altLang="en-US" sz="1200" dirty="0">
                <a:solidFill>
                  <a:srgbClr val="003B68"/>
                </a:solidFill>
              </a:rPr>
              <a:t>.</a:t>
            </a:r>
            <a:endParaRPr kumimoji="0" lang="en-US" altLang="en-US" sz="1200" b="0" i="0" u="none" strike="noStrike" cap="none" normalizeH="0" baseline="0" dirty="0">
              <a:ln>
                <a:noFill/>
              </a:ln>
              <a:solidFill>
                <a:srgbClr val="003B68"/>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003B68"/>
                </a:solidFill>
                <a:effectLst/>
              </a:rPr>
            </a:br>
            <a:endParaRPr kumimoji="0" lang="en-US" altLang="en-US" sz="1200" b="0" i="0" u="none" strike="noStrike" cap="none" normalizeH="0" baseline="0" dirty="0">
              <a:ln>
                <a:noFill/>
              </a:ln>
              <a:solidFill>
                <a:srgbClr val="003B68"/>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B68"/>
                </a:solidFill>
                <a:effectLst/>
              </a:rPr>
              <a:t>A large 2017 study found that the babies of women who received the flu shot during their first trimester had no increased risk of having children with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B68"/>
                </a:solidFill>
                <a:effectLst/>
              </a:rPr>
              <a:t> </a:t>
            </a:r>
            <a:r>
              <a:rPr kumimoji="0" lang="en-US" altLang="en-US" sz="1200" b="1" i="0" u="none" strike="noStrike" cap="none" normalizeH="0" baseline="0" dirty="0">
                <a:ln>
                  <a:noFill/>
                </a:ln>
                <a:solidFill>
                  <a:srgbClr val="003B68"/>
                </a:solidFill>
                <a:effectLst/>
              </a:rPr>
              <a:t>major birth defects</a:t>
            </a:r>
            <a:r>
              <a:rPr kumimoji="0" lang="en-US" altLang="en-US" sz="1200" b="0" i="0" u="none" strike="noStrike" cap="none" normalizeH="0" baseline="0" dirty="0">
                <a:ln>
                  <a:noFill/>
                </a:ln>
                <a:solidFill>
                  <a:srgbClr val="003B68"/>
                </a:solidFill>
                <a:effectLst/>
              </a:rPr>
              <a:t>. </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25</a:t>
            </a:fld>
            <a:endParaRPr lang="en-US"/>
          </a:p>
        </p:txBody>
      </p:sp>
    </p:spTree>
    <p:extLst>
      <p:ext uri="{BB962C8B-B14F-4D97-AF65-F5344CB8AC3E}">
        <p14:creationId xmlns:p14="http://schemas.microsoft.com/office/powerpoint/2010/main" val="644344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000000"/>
                </a:solidFill>
                <a:effectLst/>
                <a:latin typeface="merriweather" panose="00000500000000000000" pitchFamily="2" charset="0"/>
              </a:rPr>
              <a:t>To sum up flu vaccine safety: </a:t>
            </a:r>
            <a:r>
              <a:rPr lang="en-US" b="0" i="0" dirty="0">
                <a:solidFill>
                  <a:srgbClr val="000000"/>
                </a:solidFill>
                <a:effectLst/>
                <a:latin typeface="var(--font-family-body)"/>
              </a:rPr>
              <a:t>The flu shot is safe for pregnant women and the fetus. </a:t>
            </a:r>
            <a:br>
              <a:rPr lang="en-US" b="0" i="0" dirty="0">
                <a:solidFill>
                  <a:srgbClr val="000000"/>
                </a:solidFill>
                <a:effectLst/>
                <a:latin typeface="merriweather" panose="00000500000000000000" pitchFamily="2" charset="0"/>
              </a:rPr>
            </a:br>
            <a:r>
              <a:rPr lang="en-US" b="0" i="0" dirty="0">
                <a:solidFill>
                  <a:srgbClr val="000000"/>
                </a:solidFill>
                <a:effectLst/>
                <a:latin typeface="var(--font-family-body)"/>
              </a:rPr>
              <a:t>The flu shot is </a:t>
            </a:r>
            <a:r>
              <a:rPr lang="en-US" b="0" i="0" u="sng" dirty="0">
                <a:solidFill>
                  <a:srgbClr val="000000"/>
                </a:solidFill>
                <a:effectLst/>
                <a:latin typeface="var(--font-family-body)"/>
              </a:rPr>
              <a:t>much safer</a:t>
            </a:r>
            <a:r>
              <a:rPr lang="en-US" b="0" i="0" dirty="0">
                <a:solidFill>
                  <a:srgbClr val="000000"/>
                </a:solidFill>
                <a:effectLst/>
                <a:latin typeface="var(--font-family-body)"/>
              </a:rPr>
              <a:t> than going without the flu shot and just hoping for the best. </a:t>
            </a:r>
            <a:endParaRPr lang="en-US" b="0" i="0" dirty="0">
              <a:solidFill>
                <a:srgbClr val="000000"/>
              </a:solidFill>
              <a:effectLst/>
              <a:latin typeface="merriweather" panose="00000500000000000000" pitchFamily="2" charset="0"/>
            </a:endParaRPr>
          </a:p>
          <a:p>
            <a:pPr algn="l" fontAlgn="base" latinLnBrk="0"/>
            <a:r>
              <a:rPr lang="en-US" b="1" i="0" dirty="0">
                <a:solidFill>
                  <a:srgbClr val="000000"/>
                </a:solidFill>
                <a:effectLst/>
                <a:latin typeface="var(--font-family-head)"/>
              </a:rPr>
              <a:t>"I don't want flu vaccine's side effects."</a:t>
            </a:r>
            <a:endParaRPr lang="en-US" b="1" i="0" dirty="0">
              <a:solidFill>
                <a:srgbClr val="000000"/>
              </a:solidFill>
              <a:effectLst/>
              <a:latin typeface="merriweather" panose="00000500000000000000" pitchFamily="2" charset="0"/>
            </a:endParaRPr>
          </a:p>
          <a:p>
            <a:pPr algn="l" fontAlgn="base" latinLnBrk="0"/>
            <a:r>
              <a:rPr lang="en-US" b="0" i="0" dirty="0">
                <a:solidFill>
                  <a:srgbClr val="000000"/>
                </a:solidFill>
                <a:effectLst/>
                <a:latin typeface="merriweather" panose="00000500000000000000" pitchFamily="2" charset="0"/>
              </a:rPr>
              <a:t>Interestingly, in a study where people did not know if they got a flu shot or a placebo, among people who got the flu shot there was more </a:t>
            </a:r>
            <a:r>
              <a:rPr lang="en-US" b="1" i="0" dirty="0">
                <a:solidFill>
                  <a:srgbClr val="000000"/>
                </a:solidFill>
                <a:effectLst/>
                <a:latin typeface="var(--font-family-body)"/>
              </a:rPr>
              <a:t>arm soreness and redness</a:t>
            </a:r>
            <a:r>
              <a:rPr lang="en-US" b="0" i="0" dirty="0">
                <a:solidFill>
                  <a:srgbClr val="000000"/>
                </a:solidFill>
                <a:effectLst/>
                <a:latin typeface="merriweather" panose="00000500000000000000" pitchFamily="2" charset="0"/>
              </a:rPr>
              <a:t> at the injection site . There were </a:t>
            </a:r>
            <a:r>
              <a:rPr lang="en-US" b="0" i="0" u="sng" dirty="0">
                <a:solidFill>
                  <a:srgbClr val="000000"/>
                </a:solidFill>
                <a:effectLst/>
                <a:latin typeface="var(--font-family-body)"/>
              </a:rPr>
              <a:t>no differences</a:t>
            </a:r>
            <a:r>
              <a:rPr lang="en-US" b="0" i="0" dirty="0">
                <a:solidFill>
                  <a:srgbClr val="000000"/>
                </a:solidFill>
                <a:effectLst/>
                <a:latin typeface="merriweather" panose="00000500000000000000" pitchFamily="2" charset="0"/>
              </a:rPr>
              <a:t> in terms of body aches, fever, cough, runny nose or sore throat.</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27</a:t>
            </a:fld>
            <a:endParaRPr lang="en-US"/>
          </a:p>
        </p:txBody>
      </p:sp>
    </p:spTree>
    <p:extLst>
      <p:ext uri="{BB962C8B-B14F-4D97-AF65-F5344CB8AC3E}">
        <p14:creationId xmlns:p14="http://schemas.microsoft.com/office/powerpoint/2010/main" val="361756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s-ES" b="1" i="0" dirty="0">
                <a:solidFill>
                  <a:srgbClr val="003B68"/>
                </a:solidFill>
                <a:effectLst/>
              </a:rPr>
              <a:t>¿Vale la pena si la vacuna causa dolores corporales? Es posible que sienta dolor, pero le transmitirá anticuerpos al bebé.</a:t>
            </a:r>
          </a:p>
          <a:p>
            <a:pPr lvl="1"/>
            <a:endParaRPr lang="es-ES" b="1" i="0" dirty="0">
              <a:solidFill>
                <a:srgbClr val="003B68"/>
              </a:solidFill>
              <a:effectLst/>
            </a:endParaRPr>
          </a:p>
          <a:p>
            <a:pPr marL="457200" lvl="1" indent="0">
              <a:buNone/>
            </a:pPr>
            <a:endParaRPr lang="en-US" b="1" dirty="0">
              <a:solidFill>
                <a:srgbClr val="003B68"/>
              </a:solidFill>
            </a:endParaRPr>
          </a:p>
          <a:p>
            <a:r>
              <a:rPr lang="es-ES" b="1" dirty="0"/>
              <a:t>Nunca me da gripe.</a:t>
            </a:r>
          </a:p>
          <a:p>
            <a:r>
              <a:rPr lang="es-ES" b="1" dirty="0"/>
              <a:t>Su sistema inmunológico, corazón y pulmones no son como eran antes del embarazo. Si contraes gripe este año, podrías necesitar ir al hospital, lo cual es </a:t>
            </a:r>
            <a:r>
              <a:rPr lang="es-ES" b="1" dirty="0" err="1"/>
              <a:t>dificil</a:t>
            </a:r>
            <a:r>
              <a:rPr lang="es-ES" b="1" dirty="0"/>
              <a:t> para el bebé.</a:t>
            </a:r>
            <a:endParaRPr lang="en-US" b="1" dirty="0"/>
          </a:p>
        </p:txBody>
      </p:sp>
      <p:sp>
        <p:nvSpPr>
          <p:cNvPr id="4" name="Slide Number Placeholder 3"/>
          <p:cNvSpPr>
            <a:spLocks noGrp="1"/>
          </p:cNvSpPr>
          <p:nvPr>
            <p:ph type="sldNum" sz="quarter" idx="5"/>
          </p:nvPr>
        </p:nvSpPr>
        <p:spPr/>
        <p:txBody>
          <a:bodyPr/>
          <a:lstStyle/>
          <a:p>
            <a:fld id="{A8C381D7-3B13-4034-B734-D087811E7B1C}" type="slidenum">
              <a:rPr lang="en-US" smtClean="0"/>
              <a:t>28</a:t>
            </a:fld>
            <a:endParaRPr lang="en-US"/>
          </a:p>
        </p:txBody>
      </p:sp>
    </p:spTree>
    <p:extLst>
      <p:ext uri="{BB962C8B-B14F-4D97-AF65-F5344CB8AC3E}">
        <p14:creationId xmlns:p14="http://schemas.microsoft.com/office/powerpoint/2010/main" val="3027730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70C0"/>
                </a:solidFill>
                <a:effectLst/>
              </a:rPr>
              <a:t>Is it worth it if there might be body aches from the vaccine?</a:t>
            </a:r>
          </a:p>
          <a:p>
            <a:pPr lvl="1"/>
            <a:r>
              <a:rPr lang="en-US" b="1" i="0" dirty="0">
                <a:solidFill>
                  <a:srgbClr val="003B68"/>
                </a:solidFill>
                <a:effectLst/>
              </a:rPr>
              <a:t>You may feel achy, but you'll pass antibodies to the baby.</a:t>
            </a:r>
            <a:r>
              <a:rPr lang="en-US" b="1" dirty="0">
                <a:solidFill>
                  <a:srgbClr val="003B68"/>
                </a:solidFill>
              </a:rPr>
              <a:t> </a:t>
            </a:r>
          </a:p>
          <a:p>
            <a:pPr marL="457200" lvl="1" indent="0">
              <a:buNone/>
            </a:pPr>
            <a:endParaRPr lang="en-US" b="1" dirty="0">
              <a:solidFill>
                <a:srgbClr val="003B68"/>
              </a:solidFill>
            </a:endParaRPr>
          </a:p>
          <a:p>
            <a:r>
              <a:rPr lang="en-US" b="1" i="0" dirty="0">
                <a:solidFill>
                  <a:srgbClr val="0070C0"/>
                </a:solidFill>
                <a:effectLst/>
              </a:rPr>
              <a:t>I never get the flu.</a:t>
            </a:r>
          </a:p>
          <a:p>
            <a:pPr lvl="1"/>
            <a:r>
              <a:rPr lang="en-US" b="1" i="0" dirty="0">
                <a:solidFill>
                  <a:srgbClr val="003B68"/>
                </a:solidFill>
                <a:effectLst/>
              </a:rPr>
              <a:t>Your immune system, heart, and lungs are not like they were before your pregnancy. If you get flu </a:t>
            </a:r>
            <a:r>
              <a:rPr lang="en-US" b="1" i="0" u="sng" dirty="0">
                <a:solidFill>
                  <a:srgbClr val="003B68"/>
                </a:solidFill>
                <a:effectLst/>
              </a:rPr>
              <a:t>this year</a:t>
            </a:r>
            <a:r>
              <a:rPr lang="en-US" b="1" i="0" dirty="0">
                <a:solidFill>
                  <a:srgbClr val="003B68"/>
                </a:solidFill>
                <a:effectLst/>
              </a:rPr>
              <a:t> you could need support in the hospital, which is hard on the baby.</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29</a:t>
            </a:fld>
            <a:endParaRPr lang="en-US"/>
          </a:p>
        </p:txBody>
      </p:sp>
    </p:spTree>
    <p:extLst>
      <p:ext uri="{BB962C8B-B14F-4D97-AF65-F5344CB8AC3E}">
        <p14:creationId xmlns:p14="http://schemas.microsoft.com/office/powerpoint/2010/main" val="3012245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¿Vale la pena si la vacuna puede causar dolores corporales?</a:t>
            </a:r>
          </a:p>
          <a:p>
            <a:r>
              <a:rPr lang="es-ES" dirty="0"/>
              <a:t>Es posible que sienta dolor, pero le transmitirá anticuerpos al bebé.</a:t>
            </a:r>
          </a:p>
          <a:p>
            <a:endParaRPr lang="es-ES" dirty="0"/>
          </a:p>
          <a:p>
            <a:r>
              <a:rPr lang="es-ES" dirty="0"/>
              <a:t>Nunca me da gripe.</a:t>
            </a:r>
          </a:p>
          <a:p>
            <a:r>
              <a:rPr lang="es-ES" dirty="0"/>
              <a:t>Su sistema inmunológico, corazón y pulmones no son como eran antes del embarazo. Si contraes gripe este año, podrías necesitar apoyo en el hospital, lo cual es peligroso para el bebé.</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30</a:t>
            </a:fld>
            <a:endParaRPr lang="en-US"/>
          </a:p>
        </p:txBody>
      </p:sp>
    </p:spTree>
    <p:extLst>
      <p:ext uri="{BB962C8B-B14F-4D97-AF65-F5344CB8AC3E}">
        <p14:creationId xmlns:p14="http://schemas.microsoft.com/office/powerpoint/2010/main" val="3199251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reading for you</a:t>
            </a:r>
          </a:p>
        </p:txBody>
      </p:sp>
      <p:sp>
        <p:nvSpPr>
          <p:cNvPr id="4" name="Slide Number Placeholder 3"/>
          <p:cNvSpPr>
            <a:spLocks noGrp="1"/>
          </p:cNvSpPr>
          <p:nvPr>
            <p:ph type="sldNum" sz="quarter" idx="5"/>
          </p:nvPr>
        </p:nvSpPr>
        <p:spPr/>
        <p:txBody>
          <a:bodyPr/>
          <a:lstStyle/>
          <a:p>
            <a:fld id="{A8C381D7-3B13-4034-B734-D087811E7B1C}" type="slidenum">
              <a:rPr lang="en-US" smtClean="0"/>
              <a:t>31</a:t>
            </a:fld>
            <a:endParaRPr lang="en-US"/>
          </a:p>
        </p:txBody>
      </p:sp>
    </p:spTree>
    <p:extLst>
      <p:ext uri="{BB962C8B-B14F-4D97-AF65-F5344CB8AC3E}">
        <p14:creationId xmlns:p14="http://schemas.microsoft.com/office/powerpoint/2010/main" val="1549962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sz="1200" i="0" dirty="0">
                <a:solidFill>
                  <a:srgbClr val="003B68"/>
                </a:solidFill>
                <a:effectLst/>
              </a:rPr>
              <a:t>Why get Tdap vaccine during pregnancy?</a:t>
            </a:r>
          </a:p>
          <a:p>
            <a:pPr algn="l" fontAlgn="base"/>
            <a:r>
              <a:rPr lang="en-US" sz="1200" i="0" dirty="0">
                <a:solidFill>
                  <a:srgbClr val="003B68"/>
                </a:solidFill>
                <a:effectLst/>
              </a:rPr>
              <a:t>Outbreaks of pertussis (whooping cough) were occurring across the U.S. </a:t>
            </a:r>
          </a:p>
          <a:p>
            <a:pPr algn="l" fontAlgn="base"/>
            <a:r>
              <a:rPr lang="en-US" sz="1200" i="0" dirty="0">
                <a:solidFill>
                  <a:srgbClr val="003B68"/>
                </a:solidFill>
                <a:effectLst/>
              </a:rPr>
              <a:t>Today’s pertussis vaccines are not long-lasting, so we need to focus on protecting infants, the group most at risk of pertussis. Infants can have severe, life-threatening complications with whooping cough.</a:t>
            </a:r>
          </a:p>
          <a:p>
            <a:pPr algn="l" fontAlgn="base"/>
            <a:r>
              <a:rPr lang="en-US" sz="1200" i="0" dirty="0">
                <a:solidFill>
                  <a:srgbClr val="003B68"/>
                </a:solidFill>
                <a:effectLst/>
              </a:rPr>
              <a:t>Why get Tdap vaccine during the 27th through 36th week of each pregnancy?</a:t>
            </a:r>
            <a:br>
              <a:rPr lang="en-US" sz="1200" i="0" dirty="0">
                <a:solidFill>
                  <a:srgbClr val="003B68"/>
                </a:solidFill>
                <a:effectLst/>
              </a:rPr>
            </a:br>
            <a:r>
              <a:rPr lang="en-US" sz="1200" i="0" dirty="0">
                <a:solidFill>
                  <a:srgbClr val="003B68"/>
                </a:solidFill>
                <a:effectLst/>
              </a:rPr>
              <a:t>(best during the earlier part of this time period)</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33</a:t>
            </a:fld>
            <a:endParaRPr lang="en-US"/>
          </a:p>
        </p:txBody>
      </p:sp>
    </p:spTree>
    <p:extLst>
      <p:ext uri="{BB962C8B-B14F-4D97-AF65-F5344CB8AC3E}">
        <p14:creationId xmlns:p14="http://schemas.microsoft.com/office/powerpoint/2010/main" val="2752554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Each year since 2010, CDC has received </a:t>
            </a:r>
            <a:r>
              <a:rPr lang="en-US" b="1" i="0" dirty="0">
                <a:solidFill>
                  <a:srgbClr val="000000"/>
                </a:solidFill>
                <a:effectLst/>
                <a:latin typeface="var(--font-family-body)"/>
              </a:rPr>
              <a:t>10,000 to 50,000 case reports</a:t>
            </a:r>
            <a:r>
              <a:rPr lang="en-US" b="0" i="0" dirty="0">
                <a:solidFill>
                  <a:srgbClr val="000000"/>
                </a:solidFill>
                <a:effectLst/>
                <a:latin typeface="var(--font-family-body)"/>
              </a:rPr>
              <a:t> of pertussis and </a:t>
            </a:r>
            <a:r>
              <a:rPr lang="en-US" b="1" i="0" dirty="0">
                <a:solidFill>
                  <a:srgbClr val="000000"/>
                </a:solidFill>
                <a:effectLst/>
                <a:latin typeface="var(--font-family-body)"/>
              </a:rPr>
              <a:t>every state</a:t>
            </a:r>
            <a:r>
              <a:rPr lang="en-US" b="0" i="0" dirty="0">
                <a:solidFill>
                  <a:srgbClr val="000000"/>
                </a:solidFill>
                <a:effectLst/>
                <a:latin typeface="var(--font-family-body)"/>
              </a:rPr>
              <a:t> has reported cases. </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In 2012, there were 48,277 reported cases of pertussis; 2,269 of those cases were in infants younger than 3 months and 15 of those infants died.</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34</a:t>
            </a:fld>
            <a:endParaRPr lang="en-US"/>
          </a:p>
        </p:txBody>
      </p:sp>
    </p:spTree>
    <p:extLst>
      <p:ext uri="{BB962C8B-B14F-4D97-AF65-F5344CB8AC3E}">
        <p14:creationId xmlns:p14="http://schemas.microsoft.com/office/powerpoint/2010/main" val="1067240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In infants &lt;1 year of age who get pertussis, about </a:t>
            </a:r>
            <a:r>
              <a:rPr lang="en-US" b="1" i="0" dirty="0">
                <a:solidFill>
                  <a:srgbClr val="000000"/>
                </a:solidFill>
                <a:effectLst/>
                <a:latin typeface="var(--font-family-body)"/>
              </a:rPr>
              <a:t>half need hospital care</a:t>
            </a:r>
            <a:r>
              <a:rPr lang="en-US" b="0" i="0" dirty="0">
                <a:solidFill>
                  <a:srgbClr val="000000"/>
                </a:solidFill>
                <a:effectLst/>
                <a:latin typeface="var(--font-family-body)"/>
              </a:rPr>
              <a:t>. The younger the infant, the more likely they will need hospital care.</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Of those infants hospitalized with pertussis, about </a:t>
            </a: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var(--font-family-body)"/>
              </a:rPr>
              <a:t>61% will have </a:t>
            </a:r>
            <a:r>
              <a:rPr lang="en-US" b="1" i="0" dirty="0">
                <a:solidFill>
                  <a:srgbClr val="000000"/>
                </a:solidFill>
                <a:effectLst/>
                <a:latin typeface="var(--font-family-body)"/>
              </a:rPr>
              <a:t>episodes when the baby stops breathing</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23% will develop </a:t>
            </a:r>
            <a:r>
              <a:rPr lang="en-US" b="1" i="0" dirty="0">
                <a:solidFill>
                  <a:srgbClr val="000000"/>
                </a:solidFill>
                <a:effectLst/>
                <a:latin typeface="var(--font-family-body)"/>
              </a:rPr>
              <a:t>pneumonia</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1% will </a:t>
            </a:r>
            <a:r>
              <a:rPr lang="en-US" b="1" i="0" dirty="0">
                <a:solidFill>
                  <a:srgbClr val="000000"/>
                </a:solidFill>
                <a:effectLst/>
                <a:latin typeface="var(--font-family-body)"/>
              </a:rPr>
              <a:t>die</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In recent years, up to 20 infants have died from pertussis each year in the US. </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Most pertussis deaths are infants who are too young to be protected by the childhood pertussis vaccine (DTaP).</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35</a:t>
            </a:fld>
            <a:endParaRPr lang="en-US"/>
          </a:p>
        </p:txBody>
      </p:sp>
    </p:spTree>
    <p:extLst>
      <p:ext uri="{BB962C8B-B14F-4D97-AF65-F5344CB8AC3E}">
        <p14:creationId xmlns:p14="http://schemas.microsoft.com/office/powerpoint/2010/main" val="3323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Pregnant women – and all adolescents and adults -- can also have complications from pertussis. Usually the disease is less serious in this age group, especially in those who had the vaccine series as a child, but it can happen.</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The pertussis cough can last for 3 months. Adults can cough so hard it causes</a:t>
            </a: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var(--font-family-body)"/>
              </a:rPr>
              <a:t>Urinary incontinence (wet yourself) (28%)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Fainting (6%)</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Broken rib (4%)</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36</a:t>
            </a:fld>
            <a:endParaRPr lang="en-US"/>
          </a:p>
        </p:txBody>
      </p:sp>
    </p:spTree>
    <p:extLst>
      <p:ext uri="{BB962C8B-B14F-4D97-AF65-F5344CB8AC3E}">
        <p14:creationId xmlns:p14="http://schemas.microsoft.com/office/powerpoint/2010/main" val="2325465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var(--font-family-body)"/>
              </a:rPr>
              <a:t>"</a:t>
            </a:r>
            <a:r>
              <a:rPr lang="en-US" b="0" i="1">
                <a:solidFill>
                  <a:srgbClr val="000000"/>
                </a:solidFill>
                <a:effectLst/>
                <a:latin typeface="var(--font-family-body)"/>
              </a:rPr>
              <a:t>The embryo or fetus might be affected adversely by influenza in the mother during pregnancy, especially when the mother is severely ill</a:t>
            </a:r>
            <a:r>
              <a:rPr lang="en-US" b="0" i="0">
                <a:solidFill>
                  <a:srgbClr val="000000"/>
                </a:solidFill>
                <a:effectLst/>
                <a:latin typeface="var(--font-family-body)"/>
              </a:rPr>
              <a:t>." </a:t>
            </a: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From the </a:t>
            </a:r>
            <a:r>
              <a:rPr lang="en-US" b="0" i="1">
                <a:solidFill>
                  <a:srgbClr val="000000"/>
                </a:solidFill>
                <a:effectLst/>
                <a:latin typeface="var(--font-family-body)"/>
                <a:hlinkClick r:id="rId3"/>
              </a:rPr>
              <a:t>Am Journal of Obstetrics &amp; Gynecology</a:t>
            </a:r>
            <a:r>
              <a:rPr lang="en-US" b="0" i="0">
                <a:solidFill>
                  <a:srgbClr val="000000"/>
                </a:solidFill>
                <a:effectLst/>
                <a:latin typeface="var(--font-family-body)"/>
                <a:hlinkClick r:id="rId3"/>
              </a:rPr>
              <a:t>(opens in a new tab)</a:t>
            </a:r>
            <a:endParaRPr lang="en-US" b="0" i="0">
              <a:solidFill>
                <a:srgbClr val="000000"/>
              </a:solidFill>
              <a:effectLst/>
              <a:latin typeface="Lato" panose="020F0502020204030203" pitchFamily="34" charset="0"/>
            </a:endParaRPr>
          </a:p>
          <a:p>
            <a:pPr algn="l" fontAlgn="base"/>
            <a:br>
              <a:rPr lang="en-US" b="0" i="0">
                <a:solidFill>
                  <a:srgbClr val="000000"/>
                </a:solidFill>
                <a:effectLst/>
                <a:latin typeface="var(--font-family-body)"/>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In a study published in the Lancet Infectious Diseases, </a:t>
            </a:r>
            <a:r>
              <a:rPr lang="en-US" b="1" i="0">
                <a:solidFill>
                  <a:srgbClr val="3CA95C"/>
                </a:solidFill>
                <a:effectLst/>
                <a:latin typeface="var(--font-family-body)"/>
              </a:rPr>
              <a:t>prenatal flu infection</a:t>
            </a:r>
            <a:r>
              <a:rPr lang="en-US" b="0" i="0">
                <a:solidFill>
                  <a:srgbClr val="000000"/>
                </a:solidFill>
                <a:effectLst/>
                <a:latin typeface="var(--font-family-body)"/>
              </a:rPr>
              <a:t> was significantly associated with </a:t>
            </a:r>
            <a:r>
              <a:rPr lang="en-US" b="1" i="0">
                <a:solidFill>
                  <a:srgbClr val="000000"/>
                </a:solidFill>
                <a:effectLst/>
                <a:latin typeface="var(--font-family-body)"/>
              </a:rPr>
              <a:t>late pregnancy loss</a:t>
            </a:r>
            <a:r>
              <a:rPr lang="en-US" b="0" i="0">
                <a:solidFill>
                  <a:srgbClr val="000000"/>
                </a:solidFill>
                <a:effectLst/>
                <a:latin typeface="var(--font-family-body)"/>
              </a:rPr>
              <a:t> and </a:t>
            </a:r>
            <a:r>
              <a:rPr lang="en-US" b="1" i="0">
                <a:solidFill>
                  <a:srgbClr val="000000"/>
                </a:solidFill>
                <a:effectLst/>
                <a:latin typeface="var(--font-family-body)"/>
              </a:rPr>
              <a:t>reduction in mean birthweight</a:t>
            </a:r>
            <a:r>
              <a:rPr lang="en-US" b="0" i="0">
                <a:solidFill>
                  <a:srgbClr val="000000"/>
                </a:solidFill>
                <a:effectLst/>
                <a:latin typeface="var(--font-family-body)"/>
              </a:rPr>
              <a:t> of term, singleton infants.</a:t>
            </a:r>
            <a:endParaRPr lang="en-US" b="0" i="0">
              <a:solidFill>
                <a:srgbClr val="000000"/>
              </a:solidFill>
              <a:effectLst/>
              <a:latin typeface="Lato" panose="020F0502020204030203" pitchFamily="34" charset="0"/>
            </a:endParaRPr>
          </a:p>
          <a:p>
            <a:pPr algn="l" fontAlgn="base"/>
            <a:r>
              <a:rPr lang="en-US" b="0" i="1">
                <a:solidFill>
                  <a:srgbClr val="000000"/>
                </a:solidFill>
                <a:effectLst/>
                <a:latin typeface="var(--font-family-body)"/>
                <a:hlinkClick r:id="rId4"/>
              </a:rPr>
              <a:t>Source</a:t>
            </a:r>
            <a:r>
              <a:rPr lang="en-US" b="0" i="0">
                <a:solidFill>
                  <a:srgbClr val="000000"/>
                </a:solidFill>
                <a:effectLst/>
                <a:latin typeface="var(--font-family-body)"/>
                <a:hlinkClick r:id="rId4"/>
              </a:rPr>
              <a:t>(opens in a new tab)</a:t>
            </a:r>
            <a:endParaRPr lang="en-US" b="0" i="0">
              <a:solidFill>
                <a:srgbClr val="000000"/>
              </a:solidFill>
              <a:effectLst/>
              <a:latin typeface="Lato" panose="020F0502020204030203" pitchFamily="34" charset="0"/>
            </a:endParaRPr>
          </a:p>
          <a:p>
            <a:pPr algn="l" fontAlgn="base"/>
            <a:br>
              <a:rPr lang="en-US" b="0" i="0">
                <a:solidFill>
                  <a:srgbClr val="000000"/>
                </a:solidFill>
                <a:effectLst/>
                <a:latin typeface="var(--font-family-body)"/>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If a pregnant woman in any trimester is </a:t>
            </a:r>
            <a:r>
              <a:rPr lang="en-US" b="1" i="0">
                <a:solidFill>
                  <a:srgbClr val="3CA95C"/>
                </a:solidFill>
                <a:effectLst/>
                <a:latin typeface="var(--font-family-body)"/>
              </a:rPr>
              <a:t>hospitalized for flu</a:t>
            </a:r>
            <a:r>
              <a:rPr lang="en-US" b="1" i="0">
                <a:solidFill>
                  <a:srgbClr val="000000"/>
                </a:solidFill>
                <a:effectLst/>
                <a:latin typeface="var(--font-family-body)"/>
              </a:rPr>
              <a:t> </a:t>
            </a:r>
            <a:r>
              <a:rPr lang="en-US" b="0" i="0">
                <a:solidFill>
                  <a:srgbClr val="000000"/>
                </a:solidFill>
                <a:effectLst/>
                <a:latin typeface="var(--font-family-body)"/>
              </a:rPr>
              <a:t>during influenza season (a proxy for influenza illness) it can harm her fetus. Her infant is more likely to be born </a:t>
            </a:r>
            <a:r>
              <a:rPr lang="en-US" b="1" i="0">
                <a:solidFill>
                  <a:srgbClr val="000000"/>
                </a:solidFill>
                <a:effectLst/>
                <a:latin typeface="var(--font-family-body)"/>
              </a:rPr>
              <a:t>small for gestational age</a:t>
            </a:r>
            <a:r>
              <a:rPr lang="en-US" b="0" i="0">
                <a:solidFill>
                  <a:srgbClr val="000000"/>
                </a:solidFill>
                <a:effectLst/>
                <a:latin typeface="var(--font-family-body)"/>
              </a:rPr>
              <a:t> and to have </a:t>
            </a:r>
            <a:r>
              <a:rPr lang="en-US" b="1" i="0">
                <a:solidFill>
                  <a:srgbClr val="000000"/>
                </a:solidFill>
                <a:effectLst/>
                <a:latin typeface="var(--font-family-body)"/>
              </a:rPr>
              <a:t>lower mean birthweight</a:t>
            </a:r>
            <a:r>
              <a:rPr lang="en-US" b="0" i="0">
                <a:solidFill>
                  <a:srgbClr val="000000"/>
                </a:solidFill>
                <a:effectLst/>
                <a:latin typeface="var(--font-family-body)"/>
              </a:rPr>
              <a:t> than infants born to women who did not need hospitalization.</a:t>
            </a:r>
            <a:endParaRPr lang="en-US" b="0" i="0">
              <a:solidFill>
                <a:srgbClr val="000000"/>
              </a:solidFill>
              <a:effectLst/>
              <a:latin typeface="Lato" panose="020F0502020204030203" pitchFamily="34" charset="0"/>
            </a:endParaRPr>
          </a:p>
          <a:p>
            <a:pPr algn="l" fontAlgn="base"/>
            <a:r>
              <a:rPr lang="en-US" b="0" i="1">
                <a:solidFill>
                  <a:srgbClr val="000000"/>
                </a:solidFill>
                <a:effectLst/>
                <a:latin typeface="var(--font-family-body)"/>
                <a:hlinkClick r:id="rId5"/>
              </a:rPr>
              <a:t>Source</a:t>
            </a:r>
            <a:r>
              <a:rPr lang="en-US" b="0" i="0">
                <a:solidFill>
                  <a:srgbClr val="000000"/>
                </a:solidFill>
                <a:effectLst/>
                <a:latin typeface="var(--font-family-body)"/>
                <a:hlinkClick r:id="rId5"/>
              </a:rPr>
              <a:t>(opens in a new tab)</a:t>
            </a:r>
            <a:endParaRPr lang="en-US" b="0" i="0">
              <a:solidFill>
                <a:srgbClr val="000000"/>
              </a:solidFill>
              <a:effectLst/>
              <a:latin typeface="Lato" panose="020F0502020204030203" pitchFamily="34" charset="0"/>
            </a:endParaRPr>
          </a:p>
          <a:p>
            <a:pPr algn="l" fontAlgn="base"/>
            <a:br>
              <a:rPr lang="en-US" b="0" i="0">
                <a:solidFill>
                  <a:srgbClr val="000000"/>
                </a:solidFill>
                <a:effectLst/>
                <a:latin typeface="var(--font-family-body)"/>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In a very large Norwegian study, </a:t>
            </a:r>
            <a:r>
              <a:rPr lang="en-US" b="1" i="0">
                <a:solidFill>
                  <a:srgbClr val="3CA95C"/>
                </a:solidFill>
                <a:effectLst/>
                <a:latin typeface="var(--font-family-body)"/>
              </a:rPr>
              <a:t>pandemic flu infection during pregnancy</a:t>
            </a:r>
            <a:r>
              <a:rPr lang="en-US" b="0" i="0">
                <a:solidFill>
                  <a:srgbClr val="000000"/>
                </a:solidFill>
                <a:effectLst/>
                <a:latin typeface="var(--font-family-body)"/>
              </a:rPr>
              <a:t> was associated with an increased risk of </a:t>
            </a:r>
            <a:r>
              <a:rPr lang="en-US" b="1" i="0">
                <a:solidFill>
                  <a:srgbClr val="000000"/>
                </a:solidFill>
                <a:effectLst/>
                <a:latin typeface="var(--font-family-body)"/>
              </a:rPr>
              <a:t>fetal death. </a:t>
            </a:r>
            <a:r>
              <a:rPr lang="en-US" b="0" i="0">
                <a:solidFill>
                  <a:srgbClr val="000000"/>
                </a:solidFill>
                <a:effectLst/>
                <a:latin typeface="var(--font-family-body)"/>
              </a:rPr>
              <a:t>Vaccination during pregnancy reduced the risk of an influenza diagnosis. </a:t>
            </a:r>
            <a:endParaRPr lang="en-US" b="0" i="0">
              <a:solidFill>
                <a:srgbClr val="000000"/>
              </a:solidFill>
              <a:effectLst/>
              <a:latin typeface="Lato" panose="020F0502020204030203" pitchFamily="34" charset="0"/>
            </a:endParaRPr>
          </a:p>
          <a:p>
            <a:pPr algn="l" fontAlgn="base"/>
            <a:r>
              <a:rPr lang="en-US" b="0" i="1">
                <a:solidFill>
                  <a:srgbClr val="000000"/>
                </a:solidFill>
                <a:effectLst/>
                <a:latin typeface="var(--font-family-body)"/>
                <a:hlinkClick r:id="rId6"/>
              </a:rPr>
              <a:t>Source</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5</a:t>
            </a:fld>
            <a:endParaRPr lang="en-US"/>
          </a:p>
        </p:txBody>
      </p:sp>
    </p:spTree>
    <p:extLst>
      <p:ext uri="{BB962C8B-B14F-4D97-AF65-F5344CB8AC3E}">
        <p14:creationId xmlns:p14="http://schemas.microsoft.com/office/powerpoint/2010/main" val="579901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0" i="0" dirty="0">
                <a:solidFill>
                  <a:srgbClr val="003B68"/>
                </a:solidFill>
                <a:effectLst/>
              </a:rPr>
              <a:t>There are no pertussis vaccines for newborns. We must take other steps to prevent pertussis in a young infant.</a:t>
            </a:r>
          </a:p>
          <a:p>
            <a:pPr lvl="1" fontAlgn="base">
              <a:buFont typeface="Arial" panose="020B0604020202020204" pitchFamily="34" charset="0"/>
              <a:buChar char="•"/>
            </a:pPr>
            <a:r>
              <a:rPr lang="en-US" sz="2000" b="0" i="0" dirty="0">
                <a:solidFill>
                  <a:srgbClr val="003B68"/>
                </a:solidFill>
                <a:effectLst/>
              </a:rPr>
              <a:t>Mothers get Tdap vaccine during pregnancy.</a:t>
            </a:r>
          </a:p>
          <a:p>
            <a:pPr lvl="1" fontAlgn="base">
              <a:buFont typeface="Arial" panose="020B0604020202020204" pitchFamily="34" charset="0"/>
              <a:buChar char="•"/>
            </a:pPr>
            <a:r>
              <a:rPr lang="en-US" sz="2000" b="0" i="0" dirty="0">
                <a:solidFill>
                  <a:srgbClr val="003B68"/>
                </a:solidFill>
                <a:effectLst/>
              </a:rPr>
              <a:t>Make sure father, grandparents, day care workers, and others around the infant are up to date with Tdap vaccine.</a:t>
            </a:r>
          </a:p>
          <a:p>
            <a:pPr lvl="1" fontAlgn="base">
              <a:buFont typeface="Arial" panose="020B0604020202020204" pitchFamily="34" charset="0"/>
              <a:buChar char="•"/>
            </a:pPr>
            <a:r>
              <a:rPr lang="en-US" sz="2000" b="0" i="0" dirty="0">
                <a:solidFill>
                  <a:srgbClr val="003B68"/>
                </a:solidFill>
                <a:effectLst/>
              </a:rPr>
              <a:t>Give the baby DTaP series starting at 2 months of age.</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37</a:t>
            </a:fld>
            <a:endParaRPr lang="en-US"/>
          </a:p>
        </p:txBody>
      </p:sp>
    </p:spTree>
    <p:extLst>
      <p:ext uri="{BB962C8B-B14F-4D97-AF65-F5344CB8AC3E}">
        <p14:creationId xmlns:p14="http://schemas.microsoft.com/office/powerpoint/2010/main" val="2954289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Mother's pertussis antibodies go from vaccinated mother to fetus through the placenta. This gives the newborn some protection against pertussis. </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The infant develops immunity </a:t>
            </a:r>
            <a:r>
              <a:rPr lang="en-US" b="0" i="0" u="sng" dirty="0">
                <a:solidFill>
                  <a:srgbClr val="000000"/>
                </a:solidFill>
                <a:effectLst/>
                <a:latin typeface="var(--font-family-body)"/>
              </a:rPr>
              <a:t>before</a:t>
            </a:r>
            <a:r>
              <a:rPr lang="en-US" b="0" i="0" dirty="0">
                <a:solidFill>
                  <a:srgbClr val="000000"/>
                </a:solidFill>
                <a:effectLst/>
                <a:latin typeface="var(--font-family-body)"/>
              </a:rPr>
              <a:t> they are able to start the primary DTaP series at 2 months of age. </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Vaccination of the mother AFTER delivery does NOT provide this direct protection for the infant.</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38</a:t>
            </a:fld>
            <a:endParaRPr lang="en-US"/>
          </a:p>
        </p:txBody>
      </p:sp>
    </p:spTree>
    <p:extLst>
      <p:ext uri="{BB962C8B-B14F-4D97-AF65-F5344CB8AC3E}">
        <p14:creationId xmlns:p14="http://schemas.microsoft.com/office/powerpoint/2010/main" val="2683407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Presenters: This video is in English, so you can either watch it and translate/explain or skip this slide. Please suggest to IKC team if you know of a good video in Spanish to replace this one!</a:t>
            </a:r>
          </a:p>
          <a:p>
            <a:r>
              <a:rPr lang="en-US" b="0" i="0" dirty="0">
                <a:solidFill>
                  <a:srgbClr val="000000"/>
                </a:solidFill>
                <a:effectLst/>
                <a:latin typeface="Lato" panose="020F0502020204030203" pitchFamily="34" charset="0"/>
              </a:rPr>
              <a:t>Watch the video from the</a:t>
            </a:r>
            <a:r>
              <a:rPr lang="en-US" b="1" i="0" dirty="0">
                <a:solidFill>
                  <a:srgbClr val="000000"/>
                </a:solidFill>
                <a:effectLst/>
                <a:latin typeface="var(--font-family-body)"/>
              </a:rPr>
              <a:t> Association of Women's Health, Obstetric and Neonatal Nurses (AWHONN). </a:t>
            </a:r>
            <a:br>
              <a:rPr lang="en-US" dirty="0"/>
            </a:br>
            <a:r>
              <a:rPr lang="en-US" b="0" i="0" dirty="0">
                <a:solidFill>
                  <a:srgbClr val="000000"/>
                </a:solidFill>
                <a:effectLst/>
                <a:latin typeface="Lato" panose="020F0502020204030203" pitchFamily="34" charset="0"/>
              </a:rPr>
              <a:t>This reviews why pregnant women should get the vaccine every pregnancy between 27-38 weeks gestation.</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40</a:t>
            </a:fld>
            <a:endParaRPr lang="en-US"/>
          </a:p>
        </p:txBody>
      </p:sp>
    </p:spTree>
    <p:extLst>
      <p:ext uri="{BB962C8B-B14F-4D97-AF65-F5344CB8AC3E}">
        <p14:creationId xmlns:p14="http://schemas.microsoft.com/office/powerpoint/2010/main" val="1001352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000000"/>
                </a:solidFill>
                <a:effectLst/>
                <a:latin typeface="var(--font-family-head)"/>
              </a:rPr>
              <a:t>When is the best time for me to get Tdap vaccine?</a:t>
            </a:r>
            <a:endParaRPr lang="en-US" b="1" i="0" dirty="0">
              <a:solidFill>
                <a:srgbClr val="000000"/>
              </a:solidFill>
              <a:effectLst/>
              <a:latin typeface="merriweather" panose="00000500000000000000" pitchFamily="2" charset="0"/>
            </a:endParaRPr>
          </a:p>
          <a:p>
            <a:pPr algn="l" fontAlgn="base" latinLnBrk="0">
              <a:buFont typeface="Arial" panose="020B0604020202020204" pitchFamily="34" charset="0"/>
              <a:buChar char="•"/>
            </a:pPr>
            <a:r>
              <a:rPr lang="en-US" b="0" i="0" dirty="0">
                <a:solidFill>
                  <a:srgbClr val="000000"/>
                </a:solidFill>
                <a:effectLst/>
                <a:latin typeface="var(--font-family-body)"/>
              </a:rPr>
              <a:t>The most antibody gets to the infant if Tdap vaccine is given between </a:t>
            </a:r>
            <a:r>
              <a:rPr lang="en-US" b="1" i="0" dirty="0">
                <a:solidFill>
                  <a:srgbClr val="3CA95C"/>
                </a:solidFill>
                <a:effectLst/>
                <a:latin typeface="var(--font-family-body)"/>
              </a:rPr>
              <a:t>27 and 36 weeks of gestation</a:t>
            </a:r>
            <a:r>
              <a:rPr lang="en-US" b="0" i="0" dirty="0">
                <a:solidFill>
                  <a:srgbClr val="000000"/>
                </a:solidFill>
                <a:effectLst/>
                <a:latin typeface="var(--font-family-body)"/>
              </a:rPr>
              <a:t>, but Tdap may be given at any time during pregnancy. </a:t>
            </a:r>
          </a:p>
          <a:p>
            <a:pPr algn="l" fontAlgn="base" latinLnBrk="0">
              <a:buFont typeface="Arial" panose="020B0604020202020204" pitchFamily="34" charset="0"/>
              <a:buChar char="•"/>
            </a:pPr>
            <a:r>
              <a:rPr lang="en-US" b="0" i="0" dirty="0">
                <a:solidFill>
                  <a:srgbClr val="000000"/>
                </a:solidFill>
                <a:effectLst/>
                <a:latin typeface="var(--font-family-body)"/>
              </a:rPr>
              <a:t>Many offices give Tdap vaccine at the same visit they do</a:t>
            </a:r>
            <a:r>
              <a:rPr lang="en-US" b="1" i="0" dirty="0">
                <a:solidFill>
                  <a:srgbClr val="3CA95C"/>
                </a:solidFill>
                <a:effectLst/>
                <a:latin typeface="var(--font-family-body)"/>
              </a:rPr>
              <a:t> </a:t>
            </a:r>
            <a:r>
              <a:rPr lang="en-US" b="0" i="0" dirty="0">
                <a:solidFill>
                  <a:srgbClr val="000000"/>
                </a:solidFill>
                <a:effectLst/>
                <a:latin typeface="var(--font-family-body)"/>
              </a:rPr>
              <a:t>the </a:t>
            </a:r>
            <a:r>
              <a:rPr lang="en-US" b="1" i="0" dirty="0">
                <a:solidFill>
                  <a:srgbClr val="3CA95C"/>
                </a:solidFill>
                <a:effectLst/>
                <a:latin typeface="var(--font-family-body)"/>
              </a:rPr>
              <a:t>test for gestational diabetes</a:t>
            </a:r>
            <a:r>
              <a:rPr lang="en-US" b="0" i="0" dirty="0">
                <a:solidFill>
                  <a:srgbClr val="000000"/>
                </a:solidFill>
                <a:effectLst/>
                <a:latin typeface="var(--font-family-body)"/>
              </a:rPr>
              <a:t>.</a:t>
            </a:r>
          </a:p>
          <a:p>
            <a:pPr algn="l" fontAlgn="base" latinLnBrk="0">
              <a:buFont typeface="Arial" panose="020B0604020202020204" pitchFamily="34" charset="0"/>
              <a:buChar char="•"/>
            </a:pPr>
            <a:r>
              <a:rPr lang="en-US" b="1" i="0" dirty="0">
                <a:solidFill>
                  <a:srgbClr val="D3473C"/>
                </a:solidFill>
                <a:effectLst/>
                <a:latin typeface="var(--font-family-body)"/>
              </a:rPr>
              <a:t>If you think you have not gotten by then, ask about it.</a:t>
            </a:r>
            <a:br>
              <a:rPr lang="en-US" b="0" i="0" dirty="0">
                <a:solidFill>
                  <a:srgbClr val="000000"/>
                </a:solidFill>
                <a:effectLst/>
                <a:latin typeface="var(--font-family-body)"/>
              </a:rPr>
            </a:br>
            <a:br>
              <a:rPr lang="en-US" b="0" i="0" dirty="0">
                <a:solidFill>
                  <a:srgbClr val="000000"/>
                </a:solidFill>
                <a:effectLst/>
                <a:latin typeface="var(--font-family-body)"/>
              </a:rPr>
            </a:br>
            <a:r>
              <a:rPr lang="en-US" b="1" i="0" dirty="0">
                <a:solidFill>
                  <a:srgbClr val="000000"/>
                </a:solidFill>
                <a:effectLst/>
                <a:latin typeface="var(--font-family-head)"/>
              </a:rPr>
              <a:t>Is Tdap safe during pregnancy?</a:t>
            </a:r>
            <a:endParaRPr lang="en-US" b="1" i="0" dirty="0">
              <a:solidFill>
                <a:srgbClr val="000000"/>
              </a:solidFill>
              <a:effectLst/>
              <a:latin typeface="merriweather" panose="00000500000000000000" pitchFamily="2" charset="0"/>
            </a:endParaRPr>
          </a:p>
          <a:p>
            <a:pPr algn="l" fontAlgn="base" latinLnBrk="0"/>
            <a:r>
              <a:rPr lang="en-US" b="0" i="0" dirty="0">
                <a:solidFill>
                  <a:srgbClr val="000000"/>
                </a:solidFill>
                <a:effectLst/>
                <a:latin typeface="merriweather" panose="00000500000000000000" pitchFamily="2" charset="0"/>
              </a:rPr>
              <a:t>Yes! This has been tracked and there are no extra side effects for the woman or her unborn baby when Tdap vaccine is given during pregnancy.</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41</a:t>
            </a:fld>
            <a:endParaRPr lang="en-US"/>
          </a:p>
        </p:txBody>
      </p:sp>
    </p:spTree>
    <p:extLst>
      <p:ext uri="{BB962C8B-B14F-4D97-AF65-F5344CB8AC3E}">
        <p14:creationId xmlns:p14="http://schemas.microsoft.com/office/powerpoint/2010/main" val="2141522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3B68"/>
                </a:solidFill>
                <a:effectLst/>
              </a:rPr>
              <a:t>Even if you don't usually take vaccines, during pregnancy is the time to do this because your body is different now. Most importantly, getting flu vaccine and Tdap during pregnancy can give your baby early protection against serious illnesses.</a:t>
            </a:r>
            <a:endParaRPr lang="en-US" sz="1200" dirty="0">
              <a:solidFill>
                <a:srgbClr val="003B68"/>
              </a:solidFill>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44</a:t>
            </a:fld>
            <a:endParaRPr lang="en-US"/>
          </a:p>
        </p:txBody>
      </p:sp>
    </p:spTree>
    <p:extLst>
      <p:ext uri="{BB962C8B-B14F-4D97-AF65-F5344CB8AC3E}">
        <p14:creationId xmlns:p14="http://schemas.microsoft.com/office/powerpoint/2010/main" val="3597168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3B68"/>
                </a:solidFill>
                <a:effectLst/>
              </a:rPr>
              <a:t>Flu and whooping cough are very dangerous for young babies and can even be deadly. Also, even healthy women can end up in the hospital if they catch the flu.</a:t>
            </a:r>
            <a:endParaRPr lang="en-US" sz="1200" dirty="0">
              <a:solidFill>
                <a:srgbClr val="003B68"/>
              </a:solidFill>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45</a:t>
            </a:fld>
            <a:endParaRPr lang="en-US"/>
          </a:p>
        </p:txBody>
      </p:sp>
    </p:spTree>
    <p:extLst>
      <p:ext uri="{BB962C8B-B14F-4D97-AF65-F5344CB8AC3E}">
        <p14:creationId xmlns:p14="http://schemas.microsoft.com/office/powerpoint/2010/main" val="3208271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000000"/>
                </a:solidFill>
                <a:effectLst/>
              </a:rPr>
              <a:t>Most side effects from vaccines against flu and pertussis are mild and last a day or two. It’s mostly just redness, swelling, and tenderness where you got the shot. You may feel tired or achy, which shows the vaccine is stirring up your immune system as it should. </a:t>
            </a:r>
            <a:endParaRPr lang="en-US" dirty="0"/>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46</a:t>
            </a:fld>
            <a:endParaRPr lang="en-US"/>
          </a:p>
        </p:txBody>
      </p:sp>
    </p:spTree>
    <p:extLst>
      <p:ext uri="{BB962C8B-B14F-4D97-AF65-F5344CB8AC3E}">
        <p14:creationId xmlns:p14="http://schemas.microsoft.com/office/powerpoint/2010/main" val="1716921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1" i="0" dirty="0">
                <a:solidFill>
                  <a:srgbClr val="000000"/>
                </a:solidFill>
                <a:effectLst/>
              </a:rPr>
              <a:t>The vaccines you get during pregnancy will help protect you and your baby during their early months of life, when babies can’t yet get their own vaccines. </a:t>
            </a:r>
            <a:endParaRPr lang="en-US" sz="1200" b="0" i="0" dirty="0">
              <a:solidFill>
                <a:srgbClr val="000000"/>
              </a:solidFill>
              <a:effectLst/>
            </a:endParaRPr>
          </a:p>
          <a:p>
            <a:pPr algn="l" fontAlgn="base"/>
            <a:r>
              <a:rPr lang="en-US" sz="1200" b="1" i="0" dirty="0">
                <a:solidFill>
                  <a:srgbClr val="000000"/>
                </a:solidFill>
                <a:effectLst/>
              </a:rPr>
              <a:t>After vaccination it takes about 14 days for antibody levels to rise, so </a:t>
            </a:r>
            <a:r>
              <a:rPr lang="en-US" sz="1200" b="1" i="0" u="sng" dirty="0">
                <a:solidFill>
                  <a:srgbClr val="000000"/>
                </a:solidFill>
                <a:effectLst/>
              </a:rPr>
              <a:t>don't wait</a:t>
            </a:r>
            <a:r>
              <a:rPr lang="en-US" sz="1200" b="1" i="0" dirty="0">
                <a:solidFill>
                  <a:srgbClr val="000000"/>
                </a:solidFill>
                <a:effectLst/>
              </a:rPr>
              <a:t> for the last minute before delivery to get protection for the baby!</a:t>
            </a:r>
            <a:endParaRPr lang="en-US" sz="1200" b="0" i="0" dirty="0">
              <a:solidFill>
                <a:srgbClr val="000000"/>
              </a:solidFill>
              <a:effectLst/>
            </a:endParaRPr>
          </a:p>
          <a:p>
            <a:pPr algn="l" fontAlgn="base"/>
            <a:r>
              <a:rPr lang="en-US" sz="1200" b="1" i="0" dirty="0">
                <a:solidFill>
                  <a:srgbClr val="000000"/>
                </a:solidFill>
                <a:effectLst/>
              </a:rPr>
              <a:t>Later, babies will get their own vaccines to protect them when your antibodies leave them. </a:t>
            </a:r>
            <a:br>
              <a:rPr lang="en-US" sz="1200" b="0" i="0" dirty="0">
                <a:solidFill>
                  <a:srgbClr val="000000"/>
                </a:solidFill>
                <a:effectLst/>
              </a:rPr>
            </a:br>
            <a:r>
              <a:rPr lang="en-US" sz="1200" b="1" i="0" dirty="0">
                <a:solidFill>
                  <a:srgbClr val="000000"/>
                </a:solidFill>
                <a:effectLst/>
              </a:rPr>
              <a:t>(Babies can get their first flu vaccine at 6 months of age and their first whooping cough shot at 2 months of age.)</a:t>
            </a:r>
            <a:endParaRPr lang="en-US" sz="1200" b="0" i="0"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47</a:t>
            </a:fld>
            <a:endParaRPr lang="en-US"/>
          </a:p>
        </p:txBody>
      </p:sp>
    </p:spTree>
    <p:extLst>
      <p:ext uri="{BB962C8B-B14F-4D97-AF65-F5344CB8AC3E}">
        <p14:creationId xmlns:p14="http://schemas.microsoft.com/office/powerpoint/2010/main" val="2427678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i="0" dirty="0">
                <a:solidFill>
                  <a:srgbClr val="003B68"/>
                </a:solidFill>
                <a:effectLst/>
              </a:rPr>
              <a:t>If your baby doesn't have the antibodies from you, it's hard to protect them. It’s almost impossible to make sure that no one around your baby will spread flu or pertussis. </a:t>
            </a:r>
          </a:p>
          <a:p>
            <a:pPr algn="l" fontAlgn="base"/>
            <a:r>
              <a:rPr lang="en-US" i="0" dirty="0">
                <a:solidFill>
                  <a:srgbClr val="003B68"/>
                </a:solidFill>
                <a:effectLst/>
              </a:rPr>
              <a:t>Vaccines during pregnancy offer the best protection for your baby until they're old enough to get their own vaccines. </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48</a:t>
            </a:fld>
            <a:endParaRPr lang="en-US"/>
          </a:p>
        </p:txBody>
      </p:sp>
    </p:spTree>
    <p:extLst>
      <p:ext uri="{BB962C8B-B14F-4D97-AF65-F5344CB8AC3E}">
        <p14:creationId xmlns:p14="http://schemas.microsoft.com/office/powerpoint/2010/main" val="1682279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 Yes, you still need vaccination during pregnancy.</a:t>
            </a:r>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var(--font-family-body)"/>
              </a:rPr>
              <a:t>- You can pass some protection to your baby by breastfeeding. When you get a whooping cough vaccine during your pregnancy, you will have protective antibodies in your breast milk that you can share with your baby. </a:t>
            </a:r>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var(--font-family-body)"/>
              </a:rPr>
              <a:t>- However, your baby will not get immediate or the greatest number of protective antibodies if you wait to get a whooping cough vaccine until after delivering your baby. This is because it takes about 2 weeks after you get the vaccine before your body develops high levels of antibodies.</a:t>
            </a:r>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var(--font-family-body)"/>
              </a:rPr>
              <a:t>- Unfortunately, breast milk only offers limited and short-term protection, so it’s very important for your baby to start their own vaccines on time.</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49</a:t>
            </a:fld>
            <a:endParaRPr lang="en-US"/>
          </a:p>
        </p:txBody>
      </p:sp>
    </p:spTree>
    <p:extLst>
      <p:ext uri="{BB962C8B-B14F-4D97-AF65-F5344CB8AC3E}">
        <p14:creationId xmlns:p14="http://schemas.microsoft.com/office/powerpoint/2010/main" val="43572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On average each year in the U.S. </a:t>
            </a:r>
            <a:r>
              <a:rPr lang="en-US" b="1" i="0" dirty="0">
                <a:solidFill>
                  <a:srgbClr val="000000"/>
                </a:solidFill>
                <a:effectLst/>
                <a:latin typeface="var(--font-family-body)"/>
              </a:rPr>
              <a:t>6,514 infants less than 12 months of age are hospitalized for influenza</a:t>
            </a:r>
            <a:r>
              <a:rPr lang="en-US" b="0" i="0" dirty="0">
                <a:solidFill>
                  <a:srgbClr val="000000"/>
                </a:solidFill>
                <a:effectLst/>
                <a:latin typeface="var(--font-family-body)"/>
              </a:rPr>
              <a:t>. (Range 1,842 to 12,502).  (Infants are eligible for the 1st flu vaccine at age 6 months and for the 1st DTaP in the primary series at age 2 months.)</a:t>
            </a: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1" i="0" dirty="0">
                <a:solidFill>
                  <a:srgbClr val="000000"/>
                </a:solidFill>
                <a:effectLst/>
                <a:latin typeface="var(--font-family-body)"/>
              </a:rPr>
              <a:t>Age</a:t>
            </a:r>
            <a:r>
              <a:rPr lang="en-US" b="0" i="0" dirty="0">
                <a:solidFill>
                  <a:srgbClr val="000000"/>
                </a:solidFill>
                <a:effectLst/>
                <a:latin typeface="var(--font-family-body)"/>
              </a:rPr>
              <a:t>: The younger the infant the greater the risk of hospitalization from influenza.</a:t>
            </a:r>
            <a:br>
              <a:rPr lang="en-US" b="0" i="0" dirty="0">
                <a:solidFill>
                  <a:srgbClr val="000000"/>
                </a:solidFill>
                <a:effectLst/>
                <a:latin typeface="var(--font-family-body)"/>
              </a:rPr>
            </a:br>
            <a:r>
              <a:rPr lang="en-US" b="0" i="0" dirty="0">
                <a:solidFill>
                  <a:srgbClr val="000000"/>
                </a:solidFill>
                <a:effectLst/>
                <a:latin typeface="var(--font-family-body)"/>
              </a:rPr>
              <a:t>Hospitalization rates among infants &lt;3 months were substantially higher than the rate in older infants. Infants &lt;6 months were 40% more likely to be admitted to the ICU than older infants.</a:t>
            </a:r>
          </a:p>
          <a:p>
            <a:pPr algn="l" fontAlgn="base">
              <a:buFont typeface="Arial" panose="020B0604020202020204" pitchFamily="34" charset="0"/>
              <a:buChar char="•"/>
            </a:pPr>
            <a:r>
              <a:rPr lang="en-US" b="1" i="0" dirty="0">
                <a:solidFill>
                  <a:srgbClr val="000000"/>
                </a:solidFill>
                <a:effectLst/>
                <a:latin typeface="var(--font-family-body)"/>
              </a:rPr>
              <a:t>Otherwise healthy</a:t>
            </a:r>
            <a:r>
              <a:rPr lang="en-US" b="0" i="0" dirty="0">
                <a:solidFill>
                  <a:srgbClr val="000000"/>
                </a:solidFill>
                <a:effectLst/>
                <a:latin typeface="var(--font-family-body)"/>
              </a:rPr>
              <a:t>: Most hospitalizations occurred in otherwise healthy infants (75%) among whom up to 10% were admitted to the ICU and up to 4% had respiratory failure. Of course, these proportions were 2–3 times higher in infants with high risk conditions (such as congenital heart, lung, or neuromuscular disorders).</a:t>
            </a:r>
            <a:br>
              <a:rPr lang="en-US" b="0" i="0" dirty="0">
                <a:solidFill>
                  <a:srgbClr val="000000"/>
                </a:solidFill>
                <a:effectLst/>
                <a:latin typeface="var(--font-family-body)"/>
              </a:rPr>
            </a:br>
            <a:r>
              <a:rPr lang="en-US" b="0" i="1" dirty="0">
                <a:solidFill>
                  <a:srgbClr val="000000"/>
                </a:solidFill>
                <a:effectLst/>
                <a:latin typeface="var(--font-family-body)"/>
                <a:hlinkClick r:id="rId3"/>
              </a:rPr>
              <a:t>Source</a:t>
            </a:r>
            <a:endParaRPr lang="en-US" b="0" i="0" dirty="0">
              <a:solidFill>
                <a:srgbClr val="000000"/>
              </a:solidFill>
              <a:effectLst/>
              <a:latin typeface="var(--font-family-body)"/>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7</a:t>
            </a:fld>
            <a:endParaRPr lang="en-US"/>
          </a:p>
        </p:txBody>
      </p:sp>
    </p:spTree>
    <p:extLst>
      <p:ext uri="{BB962C8B-B14F-4D97-AF65-F5344CB8AC3E}">
        <p14:creationId xmlns:p14="http://schemas.microsoft.com/office/powerpoint/2010/main" val="3783298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Vaccinate Your Family &amp; Día de la Mujer Latina</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This team created a fotonovela answering common questions and concerns about vaccines during pregnancy. A fotonovela is a short graphic novel with a social message illustrated with photographs, art, and text, that is a popular form of media in Latin American culture. </a:t>
            </a:r>
          </a:p>
          <a:p>
            <a:pPr algn="l" fontAlgn="base"/>
            <a:r>
              <a:rPr lang="en-US" b="0" i="0" dirty="0">
                <a:solidFill>
                  <a:srgbClr val="000000"/>
                </a:solidFill>
                <a:effectLst/>
                <a:latin typeface="Lato" panose="020F0502020204030203" pitchFamily="34" charset="0"/>
              </a:rPr>
              <a:t>Printable versions (para imprimir):</a:t>
            </a:r>
          </a:p>
          <a:p>
            <a:pPr marL="0" marR="0" algn="l" fontAlgn="base">
              <a:lnSpc>
                <a:spcPts val="1560"/>
              </a:lnSpc>
              <a:spcBef>
                <a:spcPts val="0"/>
              </a:spcBef>
              <a:spcAft>
                <a:spcPts val="0"/>
              </a:spcAft>
              <a:buFont typeface="Arial" panose="020B0604020202020204" pitchFamily="34" charset="0"/>
              <a:buChar char="•"/>
            </a:pPr>
            <a:r>
              <a:rPr lang="en-US" b="0" i="0" dirty="0">
                <a:solidFill>
                  <a:srgbClr val="222222"/>
                </a:solidFill>
                <a:effectLst/>
                <a:latin typeface="var(--font-family-body)"/>
                <a:hlinkClick r:id="rId3"/>
              </a:rPr>
              <a:t>Español(opens in a new tab)</a:t>
            </a:r>
            <a:endParaRPr lang="en-US" b="0" i="0" dirty="0">
              <a:solidFill>
                <a:srgbClr val="222222"/>
              </a:solidFill>
              <a:effectLst/>
              <a:latin typeface="Times New Roman" panose="02020603050405020304" pitchFamily="18" charset="0"/>
            </a:endParaRPr>
          </a:p>
          <a:p>
            <a:pPr marL="0" marR="0" algn="l" fontAlgn="base">
              <a:lnSpc>
                <a:spcPts val="1560"/>
              </a:lnSpc>
              <a:spcBef>
                <a:spcPts val="0"/>
              </a:spcBef>
              <a:spcAft>
                <a:spcPts val="0"/>
              </a:spcAft>
              <a:buFont typeface="Arial" panose="020B0604020202020204" pitchFamily="34" charset="0"/>
              <a:buChar char="•"/>
            </a:pPr>
            <a:r>
              <a:rPr lang="en-US" b="0" i="0" dirty="0">
                <a:solidFill>
                  <a:srgbClr val="222222"/>
                </a:solidFill>
                <a:effectLst/>
                <a:latin typeface="var(--font-family-body)"/>
                <a:hlinkClick r:id="rId4"/>
              </a:rPr>
              <a:t>English</a:t>
            </a:r>
            <a:endParaRPr lang="en-US" b="0" i="0" dirty="0">
              <a:solidFill>
                <a:srgbClr val="222222"/>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50</a:t>
            </a:fld>
            <a:endParaRPr lang="en-US"/>
          </a:p>
        </p:txBody>
      </p:sp>
    </p:spTree>
    <p:extLst>
      <p:ext uri="{BB962C8B-B14F-4D97-AF65-F5344CB8AC3E}">
        <p14:creationId xmlns:p14="http://schemas.microsoft.com/office/powerpoint/2010/main" val="902408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The two leading organizations that represent obstetric care specialists are the American College of Obstetricians and Gynecologists (ACOG) and the Society for Maternal-Fetal Medicine (SMFM). They recommend </a:t>
            </a:r>
            <a:r>
              <a:rPr lang="en-US" b="1" i="0" dirty="0">
                <a:solidFill>
                  <a:srgbClr val="000000"/>
                </a:solidFill>
                <a:effectLst/>
                <a:latin typeface="var(--font-family-body)"/>
              </a:rPr>
              <a:t>that all age-eligible persons, including pregnant and lactating individuals, receive a COVID-19 vaccine series.</a:t>
            </a: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var(--font-family-body)"/>
                <a:hlinkClick r:id="rId3"/>
              </a:rPr>
              <a:t>https://www.acog.org/clinical/clinical-guidance/practice-advisory/articles/2020/12/covid-19-vaccination-considerations-for-obstetric-gynecologic-care(opens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0" i="0" dirty="0">
                <a:solidFill>
                  <a:srgbClr val="000000"/>
                </a:solidFill>
                <a:effectLst/>
                <a:latin typeface="var(--font-family-body)"/>
                <a:hlinkClick r:id="rId3"/>
              </a:rPr>
              <a:t>https://www.acog.org/news/news-releases/2021/07/acog-smfm-recommend-covid-19-vaccination-for-pregnant-individuals</a:t>
            </a:r>
            <a:endParaRPr lang="en-US" b="0" i="0" dirty="0">
              <a:solidFill>
                <a:srgbClr val="000000"/>
              </a:solidFill>
              <a:effectLst/>
              <a:latin typeface="var(--font-family-body)"/>
            </a:endParaRPr>
          </a:p>
          <a:p>
            <a:pPr algn="l" fontAlgn="base">
              <a:buFont typeface="Arial" panose="020B0604020202020204" pitchFamily="34" charset="0"/>
              <a:buChar char="•"/>
            </a:pPr>
            <a:endParaRPr lang="en-US" b="0" i="0" dirty="0">
              <a:solidFill>
                <a:srgbClr val="000000"/>
              </a:solidFill>
              <a:effectLst/>
              <a:latin typeface="var(--font-family-body)"/>
            </a:endParaRPr>
          </a:p>
          <a:p>
            <a:pPr algn="l" fontAlgn="base">
              <a:buFont typeface="Arial" panose="020B0604020202020204" pitchFamily="34" charset="0"/>
              <a:buChar char="•"/>
            </a:pPr>
            <a:r>
              <a:rPr lang="en-US" b="0" i="0" dirty="0">
                <a:solidFill>
                  <a:srgbClr val="000000"/>
                </a:solidFill>
                <a:effectLst/>
                <a:latin typeface="var(--font-family-body)"/>
              </a:rPr>
              <a:t>Here are the three main reasons for their recommendation.</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52</a:t>
            </a:fld>
            <a:endParaRPr lang="en-US"/>
          </a:p>
        </p:txBody>
      </p:sp>
    </p:spTree>
    <p:extLst>
      <p:ext uri="{BB962C8B-B14F-4D97-AF65-F5344CB8AC3E}">
        <p14:creationId xmlns:p14="http://schemas.microsoft.com/office/powerpoint/2010/main" val="3760490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53</a:t>
            </a:fld>
            <a:endParaRPr lang="en-US"/>
          </a:p>
        </p:txBody>
      </p:sp>
    </p:spTree>
    <p:extLst>
      <p:ext uri="{BB962C8B-B14F-4D97-AF65-F5344CB8AC3E}">
        <p14:creationId xmlns:p14="http://schemas.microsoft.com/office/powerpoint/2010/main" val="2661936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COVID-19 vaccination during pregnancy helps the baby, too!</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 A recent small study found that at 6 months old, most infants (57%) born to pregnant people who were vaccinated during pregnancy had detectable antibodies against COVID-19, compared to only 8% of infants born to pregnant people who had COVID-19 disease during pregnancy.</a:t>
            </a:r>
          </a:p>
          <a:p>
            <a:pPr algn="l" fontAlgn="base"/>
            <a:endParaRPr lang="en-US" b="0" i="0" dirty="0">
              <a:solidFill>
                <a:srgbClr val="000000"/>
              </a:solidFill>
              <a:effectLst/>
              <a:latin typeface="Lato" panose="020F050202020403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var(--font-family-body)"/>
              </a:rPr>
              <a:t>The estimated vaccine effectiveness for symptomatic infection was 97% in days 7–56 after the second dose. This helps keep the pregnant patient and fetus safe.</a:t>
            </a:r>
            <a:br>
              <a:rPr lang="en-US" b="0" i="0" dirty="0">
                <a:solidFill>
                  <a:srgbClr val="000000"/>
                </a:solidFill>
                <a:effectLst/>
                <a:latin typeface="Lato" panose="020F0502020204030203" pitchFamily="34" charset="0"/>
              </a:rPr>
            </a:br>
            <a:r>
              <a:rPr lang="en-US" b="0" i="0" dirty="0">
                <a:solidFill>
                  <a:srgbClr val="000000"/>
                </a:solidFill>
                <a:effectLst/>
                <a:latin typeface="var(--font-family-body)"/>
              </a:rPr>
              <a:t>Plus, it helps keep others in the home and community safe.</a:t>
            </a:r>
            <a:endParaRPr lang="en-US" b="0" i="0" dirty="0">
              <a:solidFill>
                <a:srgbClr val="000000"/>
              </a:solidFill>
              <a:effectLst/>
              <a:latin typeface="Lato" panose="020F0502020204030203" pitchFamily="34" charset="0"/>
            </a:endParaRPr>
          </a:p>
          <a:p>
            <a:pPr algn="l" fontAlgn="base"/>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54</a:t>
            </a:fld>
            <a:endParaRPr lang="en-US"/>
          </a:p>
        </p:txBody>
      </p:sp>
    </p:spTree>
    <p:extLst>
      <p:ext uri="{BB962C8B-B14F-4D97-AF65-F5344CB8AC3E}">
        <p14:creationId xmlns:p14="http://schemas.microsoft.com/office/powerpoint/2010/main" val="3034867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vaccines cannot give you COVID-19 because there is no live virus in the vaccine</a:t>
            </a:r>
          </a:p>
          <a:p>
            <a:r>
              <a:rPr lang="en-US" dirty="0"/>
              <a:t>Reports show that women who got COVID-19 vaccine during pregnancy did not have vaccine safety problems</a:t>
            </a:r>
          </a:p>
          <a:p>
            <a:r>
              <a:rPr lang="en-US" dirty="0"/>
              <a:t>After vaccination, the antibodies made by your body may be passed through breastmilk, helping to protect your baby from COVID-19</a:t>
            </a:r>
          </a:p>
        </p:txBody>
      </p:sp>
      <p:sp>
        <p:nvSpPr>
          <p:cNvPr id="4" name="Slide Number Placeholder 3"/>
          <p:cNvSpPr>
            <a:spLocks noGrp="1"/>
          </p:cNvSpPr>
          <p:nvPr>
            <p:ph type="sldNum" sz="quarter" idx="5"/>
          </p:nvPr>
        </p:nvSpPr>
        <p:spPr/>
        <p:txBody>
          <a:bodyPr/>
          <a:lstStyle/>
          <a:p>
            <a:fld id="{A8C381D7-3B13-4034-B734-D087811E7B1C}" type="slidenum">
              <a:rPr lang="en-US" smtClean="0"/>
              <a:t>55</a:t>
            </a:fld>
            <a:endParaRPr lang="en-US"/>
          </a:p>
        </p:txBody>
      </p:sp>
    </p:spTree>
    <p:extLst>
      <p:ext uri="{BB962C8B-B14F-4D97-AF65-F5344CB8AC3E}">
        <p14:creationId xmlns:p14="http://schemas.microsoft.com/office/powerpoint/2010/main" val="620502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vacunas COVID no pueden transmitirle COVID-19 porque no hay virus vivo en la vacuna</a:t>
            </a:r>
          </a:p>
          <a:p>
            <a:r>
              <a:rPr lang="es-ES" dirty="0"/>
              <a:t>Los informes muestran que las mujeres que recibieron la vacuna COVID-19 durante el embarazo no tuvieron problemas con la vacuna</a:t>
            </a:r>
          </a:p>
          <a:p>
            <a:r>
              <a:rPr lang="es-ES" dirty="0"/>
              <a:t>Después de la vacunación, los anticuerpos producidos por su cuerpo pueden pasar a través de la leche materna, lo que ayuda a proteger a su bebé del COVID-19.</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56</a:t>
            </a:fld>
            <a:endParaRPr lang="en-US"/>
          </a:p>
        </p:txBody>
      </p:sp>
    </p:spTree>
    <p:extLst>
      <p:ext uri="{BB962C8B-B14F-4D97-AF65-F5344CB8AC3E}">
        <p14:creationId xmlns:p14="http://schemas.microsoft.com/office/powerpoint/2010/main" val="35677418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vacunas COVID no pueden transmitirle COVID-19 porque no hay virus vivo en la vacuna</a:t>
            </a:r>
          </a:p>
          <a:p>
            <a:r>
              <a:rPr lang="es-ES" dirty="0"/>
              <a:t>Los informes muestran que las mujeres que recibieron la vacuna COVID-19 durante el embarazo no tuvieron problemas con la vacuna</a:t>
            </a:r>
          </a:p>
          <a:p>
            <a:r>
              <a:rPr lang="es-ES" dirty="0"/>
              <a:t>Después de la vacunación, los anticuerpos producidos por su cuerpo pueden pasar a través de la leche materna, lo que ayuda a proteger a su bebé del COVID-19.</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57</a:t>
            </a:fld>
            <a:endParaRPr lang="en-US"/>
          </a:p>
        </p:txBody>
      </p:sp>
    </p:spTree>
    <p:extLst>
      <p:ext uri="{BB962C8B-B14F-4D97-AF65-F5344CB8AC3E}">
        <p14:creationId xmlns:p14="http://schemas.microsoft.com/office/powerpoint/2010/main" val="2325393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vacunas COVID no pueden transmitirle COVID-19 porque no hay virus vivo en la vacuna</a:t>
            </a:r>
          </a:p>
          <a:p>
            <a:r>
              <a:rPr lang="es-ES" dirty="0"/>
              <a:t>Los informes muestran que las mujeres que recibieron la vacuna COVID-19 durante el embarazo no tuvieron problemas con la vacuna</a:t>
            </a:r>
          </a:p>
          <a:p>
            <a:r>
              <a:rPr lang="es-ES" dirty="0"/>
              <a:t>Después de la vacunación, los anticuerpos producidos por su cuerpo pueden pasar a través de la leche materna, lo que ayuda a proteger a su bebé del COVID-19.</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58</a:t>
            </a:fld>
            <a:endParaRPr lang="en-US"/>
          </a:p>
        </p:txBody>
      </p:sp>
    </p:spTree>
    <p:extLst>
      <p:ext uri="{BB962C8B-B14F-4D97-AF65-F5344CB8AC3E}">
        <p14:creationId xmlns:p14="http://schemas.microsoft.com/office/powerpoint/2010/main" val="2558334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know…</a:t>
            </a:r>
          </a:p>
          <a:p>
            <a:pPr lvl="1" fontAlgn="base"/>
            <a:r>
              <a:rPr lang="en-US" b="0" i="0" dirty="0">
                <a:solidFill>
                  <a:srgbClr val="000000"/>
                </a:solidFill>
                <a:effectLst/>
                <a:latin typeface="var(--font-family-body)"/>
              </a:rPr>
              <a:t>Your ability to get pregnant remains the same after COVID-19 vaccination.</a:t>
            </a:r>
          </a:p>
          <a:p>
            <a:pPr lvl="1" fontAlgn="base"/>
            <a:r>
              <a:rPr lang="en-US" b="0" i="0" dirty="0">
                <a:solidFill>
                  <a:srgbClr val="000000"/>
                </a:solidFill>
                <a:effectLst/>
                <a:latin typeface="var(--font-family-body)"/>
              </a:rPr>
              <a:t>O.B.s recommend vaccination for anyone who may consider getting pregnant in the future.</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59</a:t>
            </a:fld>
            <a:endParaRPr lang="en-US"/>
          </a:p>
        </p:txBody>
      </p:sp>
    </p:spTree>
    <p:extLst>
      <p:ext uri="{BB962C8B-B14F-4D97-AF65-F5344CB8AC3E}">
        <p14:creationId xmlns:p14="http://schemas.microsoft.com/office/powerpoint/2010/main" val="453269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202253"/>
                </a:solidFill>
                <a:effectLst/>
                <a:latin typeface="+mj-lt"/>
              </a:rPr>
              <a:t>Take your attention </a:t>
            </a:r>
            <a:r>
              <a:rPr lang="en-US" b="0" i="1" dirty="0">
                <a:solidFill>
                  <a:srgbClr val="202253"/>
                </a:solidFill>
                <a:effectLst/>
                <a:latin typeface="+mj-lt"/>
              </a:rPr>
              <a:t>away</a:t>
            </a:r>
            <a:r>
              <a:rPr lang="en-US" b="0" i="0" dirty="0">
                <a:solidFill>
                  <a:srgbClr val="202253"/>
                </a:solidFill>
                <a:effectLst/>
                <a:latin typeface="+mj-lt"/>
              </a:rPr>
              <a:t> from the procedure. </a:t>
            </a:r>
          </a:p>
          <a:p>
            <a:pPr algn="l" fontAlgn="base">
              <a:buFont typeface="Arial" panose="020B0604020202020204" pitchFamily="34" charset="0"/>
              <a:buChar char="•"/>
            </a:pPr>
            <a:r>
              <a:rPr lang="en-US" b="0" i="0" dirty="0">
                <a:solidFill>
                  <a:srgbClr val="202253"/>
                </a:solidFill>
                <a:effectLst/>
                <a:latin typeface="+mj-lt"/>
              </a:rPr>
              <a:t>Use something that will work for </a:t>
            </a:r>
            <a:r>
              <a:rPr lang="en-US" b="0" i="0" u="sng" dirty="0">
                <a:solidFill>
                  <a:srgbClr val="202253"/>
                </a:solidFill>
                <a:effectLst/>
                <a:latin typeface="+mj-lt"/>
              </a:rPr>
              <a:t>you,</a:t>
            </a:r>
            <a:r>
              <a:rPr lang="en-US" b="0" i="0" dirty="0">
                <a:solidFill>
                  <a:srgbClr val="202253"/>
                </a:solidFill>
                <a:effectLst/>
                <a:latin typeface="+mj-lt"/>
              </a:rPr>
              <a:t> e.g., music, videos, cell phone games, books, joking, talking about something else.</a:t>
            </a:r>
          </a:p>
          <a:p>
            <a:pPr algn="l" fontAlgn="base">
              <a:buFont typeface="Arial" panose="020B0604020202020204" pitchFamily="34" charset="0"/>
              <a:buChar char="•"/>
            </a:pPr>
            <a:r>
              <a:rPr lang="en-US" b="0" i="0" dirty="0">
                <a:solidFill>
                  <a:srgbClr val="202253"/>
                </a:solidFill>
                <a:effectLst/>
                <a:latin typeface="+mj-lt"/>
              </a:rPr>
              <a:t>If one isn't working, try different distractions as needed.</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61</a:t>
            </a:fld>
            <a:endParaRPr lang="en-US"/>
          </a:p>
        </p:txBody>
      </p:sp>
    </p:spTree>
    <p:extLst>
      <p:ext uri="{BB962C8B-B14F-4D97-AF65-F5344CB8AC3E}">
        <p14:creationId xmlns:p14="http://schemas.microsoft.com/office/powerpoint/2010/main" val="2101959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737373"/>
                </a:solidFill>
                <a:effectLst/>
                <a:latin typeface="+mj-lt"/>
              </a:rPr>
              <a:t>On December 24, 2003, 5½-month-old Marques Jackson, Jr. came down with a fever and a runny nose and symptoms of what his family thought was just a common cold. After a visit to the doctor, it was determined that Marques had influenza.</a:t>
            </a:r>
          </a:p>
          <a:p>
            <a:pPr algn="l"/>
            <a:endParaRPr lang="en-US" b="0" i="0">
              <a:solidFill>
                <a:srgbClr val="737373"/>
              </a:solidFill>
              <a:effectLst/>
              <a:latin typeface="+mj-lt"/>
            </a:endParaRPr>
          </a:p>
          <a:p>
            <a:pPr algn="l"/>
            <a:r>
              <a:rPr lang="en-US" b="0" i="0">
                <a:solidFill>
                  <a:srgbClr val="737373"/>
                </a:solidFill>
                <a:effectLst/>
                <a:latin typeface="+mj-lt"/>
              </a:rPr>
              <a:t>Over the next 24 hours, his symptoms got worse. Marques began having trouble breathing so his parents called 911. As Marques was being rushed to the hospital he suffered from several small strokes.</a:t>
            </a:r>
          </a:p>
          <a:p>
            <a:pPr algn="l"/>
            <a:endParaRPr lang="en-US">
              <a:solidFill>
                <a:srgbClr val="737373"/>
              </a:solidFill>
              <a:latin typeface="+mj-lt"/>
            </a:endParaRPr>
          </a:p>
          <a:p>
            <a:pPr algn="l"/>
            <a:r>
              <a:rPr lang="en-US" b="0" i="0">
                <a:solidFill>
                  <a:srgbClr val="737373"/>
                </a:solidFill>
                <a:effectLst/>
                <a:latin typeface="+mj-lt"/>
              </a:rPr>
              <a:t>Marques died in the hospital from complications of influenza on December 28, 2003, just four days after his first symptom appeared. Because of his young age, Marques could not get vaccinated against the flu.</a:t>
            </a:r>
          </a:p>
          <a:p>
            <a:pPr algn="l"/>
            <a:endParaRPr lang="en-US" b="0" i="0">
              <a:solidFill>
                <a:srgbClr val="737373"/>
              </a:solidFill>
              <a:effectLst/>
              <a:latin typeface="+mj-lt"/>
            </a:endParaRPr>
          </a:p>
          <a:p>
            <a:pPr algn="l"/>
            <a:r>
              <a:rPr lang="en-US" b="0" i="0">
                <a:solidFill>
                  <a:srgbClr val="737373"/>
                </a:solidFill>
                <a:effectLst/>
                <a:latin typeface="+mj-lt"/>
              </a:rPr>
              <a:t>This tragedy has made Marques’ mother and grandfather crusaders for yearly influenza vaccinations. Today, every adult and child in their family gets vaccinated against the flu.</a:t>
            </a: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8</a:t>
            </a:fld>
            <a:endParaRPr lang="en-US"/>
          </a:p>
        </p:txBody>
      </p:sp>
    </p:spTree>
    <p:extLst>
      <p:ext uri="{BB962C8B-B14F-4D97-AF65-F5344CB8AC3E}">
        <p14:creationId xmlns:p14="http://schemas.microsoft.com/office/powerpoint/2010/main" val="34810101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253"/>
                </a:solidFill>
                <a:effectLst/>
                <a:latin typeface="Lato" panose="020F0502020204030203" pitchFamily="34" charset="0"/>
              </a:rPr>
              <a:t>Ask the nurse to rub/stroke your arm near the injection site before and during vaccine injections. </a:t>
            </a:r>
            <a:endParaRPr lang="en-US" dirty="0">
              <a:solidFill>
                <a:srgbClr val="202253"/>
              </a:solidFill>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62</a:t>
            </a:fld>
            <a:endParaRPr lang="en-US"/>
          </a:p>
        </p:txBody>
      </p:sp>
    </p:spTree>
    <p:extLst>
      <p:ext uri="{BB962C8B-B14F-4D97-AF65-F5344CB8AC3E}">
        <p14:creationId xmlns:p14="http://schemas.microsoft.com/office/powerpoint/2010/main" val="11799800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253"/>
                </a:solidFill>
                <a:effectLst/>
                <a:latin typeface="Lato" panose="020F0502020204030203" pitchFamily="34" charset="0"/>
              </a:rPr>
              <a:t>Take slow deep breaths and follow a pattern such as breathing in through the nose and out through the mouth.</a:t>
            </a:r>
            <a:endParaRPr lang="en-US" dirty="0">
              <a:solidFill>
                <a:srgbClr val="202253"/>
              </a:solidFill>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63</a:t>
            </a:fld>
            <a:endParaRPr lang="en-US"/>
          </a:p>
        </p:txBody>
      </p:sp>
    </p:spTree>
    <p:extLst>
      <p:ext uri="{BB962C8B-B14F-4D97-AF65-F5344CB8AC3E}">
        <p14:creationId xmlns:p14="http://schemas.microsoft.com/office/powerpoint/2010/main" val="28370002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Which ONE of these is </a:t>
            </a:r>
            <a:r>
              <a:rPr lang="en-US" b="1" i="0" dirty="0">
                <a:solidFill>
                  <a:srgbClr val="BA302A"/>
                </a:solidFill>
                <a:effectLst/>
                <a:latin typeface="var(--font-family-body)"/>
              </a:rPr>
              <a:t>FALSE</a:t>
            </a:r>
            <a:r>
              <a:rPr lang="en-US" b="0" i="0" dirty="0">
                <a:solidFill>
                  <a:srgbClr val="000000"/>
                </a:solidFill>
                <a:effectLst/>
                <a:latin typeface="Lato" panose="020F0502020204030203" pitchFamily="34" charset="0"/>
              </a:rPr>
              <a:t>?</a:t>
            </a:r>
          </a:p>
          <a:p>
            <a:pPr lvl="1"/>
            <a:r>
              <a:rPr lang="en-US" dirty="0">
                <a:solidFill>
                  <a:srgbClr val="000000"/>
                </a:solidFill>
                <a:latin typeface="Lato" panose="020F0502020204030203" pitchFamily="34" charset="0"/>
              </a:rPr>
              <a:t>Antibody levels in breast milk are higher if a woman received flu vaccine during pregnancy</a:t>
            </a:r>
          </a:p>
          <a:p>
            <a:pPr lvl="1"/>
            <a:r>
              <a:rPr lang="en-US" dirty="0">
                <a:solidFill>
                  <a:srgbClr val="000000"/>
                </a:solidFill>
                <a:latin typeface="Lato" panose="020F0502020204030203" pitchFamily="34" charset="0"/>
              </a:rPr>
              <a:t>A flu shot can give you flu</a:t>
            </a:r>
          </a:p>
          <a:p>
            <a:pPr lvl="1"/>
            <a:r>
              <a:rPr lang="en-US" b="0" i="0" dirty="0">
                <a:solidFill>
                  <a:srgbClr val="000000"/>
                </a:solidFill>
                <a:effectLst/>
                <a:latin typeface="Lato" panose="020F0502020204030203" pitchFamily="34" charset="0"/>
              </a:rPr>
              <a:t>After a flu shot it takes about two weeks before a person starts making the antibodies for protection.</a:t>
            </a:r>
            <a:endParaRPr lang="en-US" dirty="0"/>
          </a:p>
          <a:p>
            <a:endParaRPr lang="en-US" dirty="0"/>
          </a:p>
          <a:p>
            <a:endParaRPr lang="en-US" dirty="0"/>
          </a:p>
          <a:p>
            <a:r>
              <a:rPr lang="en-US" dirty="0"/>
              <a:t>Correct answer: a flu shot can give you flu. </a:t>
            </a:r>
          </a:p>
        </p:txBody>
      </p:sp>
      <p:sp>
        <p:nvSpPr>
          <p:cNvPr id="4" name="Slide Number Placeholder 3"/>
          <p:cNvSpPr>
            <a:spLocks noGrp="1"/>
          </p:cNvSpPr>
          <p:nvPr>
            <p:ph type="sldNum" sz="quarter" idx="5"/>
          </p:nvPr>
        </p:nvSpPr>
        <p:spPr/>
        <p:txBody>
          <a:bodyPr/>
          <a:lstStyle/>
          <a:p>
            <a:fld id="{A8C381D7-3B13-4034-B734-D087811E7B1C}" type="slidenum">
              <a:rPr lang="en-US" smtClean="0"/>
              <a:t>65</a:t>
            </a:fld>
            <a:endParaRPr lang="en-US"/>
          </a:p>
        </p:txBody>
      </p:sp>
    </p:spTree>
    <p:extLst>
      <p:ext uri="{BB962C8B-B14F-4D97-AF65-F5344CB8AC3E}">
        <p14:creationId xmlns:p14="http://schemas.microsoft.com/office/powerpoint/2010/main" val="16927951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The only one that's FALSE is the second one. The flu shot </a:t>
            </a:r>
            <a:r>
              <a:rPr lang="en-US" b="0" i="0" u="sng" dirty="0">
                <a:solidFill>
                  <a:srgbClr val="000000"/>
                </a:solidFill>
                <a:effectLst/>
                <a:latin typeface="Lato" panose="020F0502020204030203" pitchFamily="34" charset="0"/>
              </a:rPr>
              <a:t>cannot</a:t>
            </a:r>
            <a:r>
              <a:rPr lang="en-US" b="0" i="0" dirty="0">
                <a:solidFill>
                  <a:srgbClr val="000000"/>
                </a:solidFill>
                <a:effectLst/>
                <a:latin typeface="Lato" panose="020F0502020204030203" pitchFamily="34" charset="0"/>
              </a:rPr>
              <a:t> give you the flu.</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66</a:t>
            </a:fld>
            <a:endParaRPr lang="en-US"/>
          </a:p>
        </p:txBody>
      </p:sp>
    </p:spTree>
    <p:extLst>
      <p:ext uri="{BB962C8B-B14F-4D97-AF65-F5344CB8AC3E}">
        <p14:creationId xmlns:p14="http://schemas.microsoft.com/office/powerpoint/2010/main" val="2265363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Which ONE of these is </a:t>
            </a:r>
            <a:r>
              <a:rPr lang="en-US" b="1" i="0" dirty="0">
                <a:solidFill>
                  <a:srgbClr val="BA302A"/>
                </a:solidFill>
                <a:effectLst/>
                <a:latin typeface="var(--font-family-body)"/>
              </a:rPr>
              <a:t>FALSE</a:t>
            </a:r>
            <a:r>
              <a:rPr lang="en-US" b="0" i="0" dirty="0">
                <a:solidFill>
                  <a:srgbClr val="000000"/>
                </a:solidFill>
                <a:effectLst/>
                <a:latin typeface="Lato" panose="020F0502020204030203" pitchFamily="34" charset="0"/>
              </a:rPr>
              <a:t>?</a:t>
            </a:r>
          </a:p>
          <a:p>
            <a:pPr lvl="1"/>
            <a:r>
              <a:rPr lang="en-US" b="0" i="0" dirty="0">
                <a:solidFill>
                  <a:srgbClr val="000000"/>
                </a:solidFill>
                <a:effectLst/>
                <a:latin typeface="Lato" panose="020F0502020204030203" pitchFamily="34" charset="0"/>
              </a:rPr>
              <a:t>If you get Tdap after delivery, it is just as worthwhile as getting it during pregnancy.</a:t>
            </a:r>
          </a:p>
          <a:p>
            <a:pPr lvl="1"/>
            <a:r>
              <a:rPr lang="en-US" b="0" i="0" dirty="0">
                <a:solidFill>
                  <a:srgbClr val="000000"/>
                </a:solidFill>
                <a:effectLst/>
                <a:latin typeface="Lato" panose="020F0502020204030203" pitchFamily="34" charset="0"/>
              </a:rPr>
              <a:t>Vaccination during pregnancy offers the best protection to your baby until they are old enough to get their own vaccines.</a:t>
            </a:r>
          </a:p>
          <a:p>
            <a:pPr lvl="1"/>
            <a:r>
              <a:rPr lang="en-US" b="0" i="0" dirty="0">
                <a:solidFill>
                  <a:srgbClr val="000000"/>
                </a:solidFill>
                <a:effectLst/>
                <a:latin typeface="Lato" panose="020F0502020204030203" pitchFamily="34" charset="0"/>
              </a:rPr>
              <a:t>Babies get their 1st DTaP at 2 months of age, and they have to wait until they are at least 6 months old to get a flu shot.</a:t>
            </a:r>
            <a:endParaRPr lang="en-US" dirty="0"/>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67</a:t>
            </a:fld>
            <a:endParaRPr lang="en-US"/>
          </a:p>
        </p:txBody>
      </p:sp>
    </p:spTree>
    <p:extLst>
      <p:ext uri="{BB962C8B-B14F-4D97-AF65-F5344CB8AC3E}">
        <p14:creationId xmlns:p14="http://schemas.microsoft.com/office/powerpoint/2010/main" val="2973118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The only one that's FALSE is the first. In fact, getting Tdap after delivery is </a:t>
            </a:r>
            <a:r>
              <a:rPr lang="en-US" b="1" i="0" dirty="0">
                <a:solidFill>
                  <a:srgbClr val="000000"/>
                </a:solidFill>
                <a:effectLst/>
                <a:latin typeface="var(--font-family-body)"/>
              </a:rPr>
              <a:t>NOT </a:t>
            </a:r>
            <a:r>
              <a:rPr lang="en-US" b="0" i="0" dirty="0">
                <a:solidFill>
                  <a:srgbClr val="000000"/>
                </a:solidFill>
                <a:effectLst/>
                <a:latin typeface="var(--font-family-body)"/>
              </a:rPr>
              <a:t>as valuable as vaccination during pregnancy! None of your antibodies get to the baby after delivery.</a:t>
            </a:r>
            <a:endParaRPr lang="en-US" b="0" i="0" dirty="0">
              <a:solidFill>
                <a:srgbClr val="707070"/>
              </a:solidFill>
              <a:effectLst/>
              <a:latin typeface="Lato" panose="020F0502020204030203" pitchFamily="34" charset="0"/>
            </a:endParaRPr>
          </a:p>
          <a:p>
            <a:pPr algn="l" fontAlgn="base"/>
            <a:endParaRPr lang="en-US" b="0" i="0" dirty="0">
              <a:solidFill>
                <a:srgbClr val="707070"/>
              </a:solidFill>
              <a:effectLst/>
              <a:latin typeface="Lato" panose="020F0502020204030203" pitchFamily="34" charset="0"/>
            </a:endParaRPr>
          </a:p>
          <a:p>
            <a:pPr algn="l" fontAlgn="base"/>
            <a:r>
              <a:rPr lang="en-US" b="0" i="0" dirty="0">
                <a:solidFill>
                  <a:srgbClr val="000000"/>
                </a:solidFill>
                <a:effectLst/>
                <a:latin typeface="var(--font-family-body)"/>
              </a:rPr>
              <a:t>CDC recommends that pregnant women receive Tdap during  the third trimester, between the 27th and 36th week, to pass the greatest number of protective antibodies to the baby </a:t>
            </a:r>
            <a:r>
              <a:rPr lang="en-US" b="0" i="1" dirty="0">
                <a:solidFill>
                  <a:srgbClr val="000000"/>
                </a:solidFill>
                <a:effectLst/>
                <a:latin typeface="var(--font-family-body)"/>
              </a:rPr>
              <a:t>before birth</a:t>
            </a:r>
            <a:r>
              <a:rPr lang="en-US" b="0" i="0" dirty="0">
                <a:solidFill>
                  <a:srgbClr val="000000"/>
                </a:solidFill>
                <a:effectLst/>
                <a:latin typeface="var(--font-family-body)"/>
              </a:rPr>
              <a:t>. These antibodies will help keep the baby protected during those first few months of life.</a:t>
            </a:r>
            <a:endParaRPr lang="en-US" b="0" i="0" dirty="0">
              <a:solidFill>
                <a:srgbClr val="707070"/>
              </a:solidFill>
              <a:effectLst/>
              <a:latin typeface="Lato" panose="020F0502020204030203" pitchFamily="34" charset="0"/>
            </a:endParaRPr>
          </a:p>
          <a:p>
            <a:pPr algn="l" fontAlgn="base"/>
            <a:endParaRPr lang="en-US" b="0" i="0" dirty="0">
              <a:solidFill>
                <a:srgbClr val="707070"/>
              </a:solidFill>
              <a:effectLst/>
              <a:latin typeface="Lato" panose="020F0502020204030203" pitchFamily="34" charset="0"/>
            </a:endParaRPr>
          </a:p>
          <a:p>
            <a:pPr algn="l" fontAlgn="base"/>
            <a:r>
              <a:rPr lang="en-US" b="0" i="0" dirty="0">
                <a:solidFill>
                  <a:srgbClr val="000000"/>
                </a:solidFill>
                <a:effectLst/>
                <a:latin typeface="var(--font-family-body)"/>
              </a:rPr>
              <a:t>Note that, similarly, giving the flu shot during pregnancy helps to protect both mother and child.</a:t>
            </a:r>
            <a:endParaRPr lang="en-US" b="0" i="0" dirty="0">
              <a:solidFill>
                <a:srgbClr val="707070"/>
              </a:solidFill>
              <a:effectLst/>
              <a:latin typeface="Lato" panose="020F0502020204030203" pitchFamily="34" charset="0"/>
            </a:endParaRPr>
          </a:p>
          <a:p>
            <a:pPr algn="l"/>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68</a:t>
            </a:fld>
            <a:endParaRPr lang="en-US"/>
          </a:p>
        </p:txBody>
      </p:sp>
    </p:spTree>
    <p:extLst>
      <p:ext uri="{BB962C8B-B14F-4D97-AF65-F5344CB8AC3E}">
        <p14:creationId xmlns:p14="http://schemas.microsoft.com/office/powerpoint/2010/main" val="2843368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i="0" dirty="0">
                <a:solidFill>
                  <a:srgbClr val="202253"/>
                </a:solidFill>
                <a:effectLst/>
                <a:latin typeface="+mj-lt"/>
              </a:rPr>
              <a:t>Which one of these is false? </a:t>
            </a:r>
          </a:p>
          <a:p>
            <a:pPr lvl="1"/>
            <a:r>
              <a:rPr lang="en-US" b="0" i="0" dirty="0">
                <a:solidFill>
                  <a:srgbClr val="202253"/>
                </a:solidFill>
                <a:effectLst/>
                <a:latin typeface="+mj-lt"/>
              </a:rPr>
              <a:t>COVID-19 vaccine reduces fertility.</a:t>
            </a:r>
          </a:p>
          <a:p>
            <a:pPr lvl="1"/>
            <a:r>
              <a:rPr lang="en-US" b="0" i="0" dirty="0">
                <a:solidFill>
                  <a:srgbClr val="202253"/>
                </a:solidFill>
                <a:effectLst/>
                <a:latin typeface="+mj-lt"/>
              </a:rPr>
              <a:t>OBs recommend COVID-19 vaccination during pregnancy.</a:t>
            </a:r>
          </a:p>
          <a:p>
            <a:pPr lvl="1"/>
            <a:r>
              <a:rPr lang="en-US" b="0" i="0" dirty="0">
                <a:solidFill>
                  <a:srgbClr val="202253"/>
                </a:solidFill>
                <a:effectLst/>
                <a:latin typeface="+mj-lt"/>
              </a:rPr>
              <a:t>Pregnant women who get sick with COVID-19 are more likely than nonpregnant women to need an Intensive Care Unit stay.</a:t>
            </a:r>
            <a:endParaRPr lang="en-US" dirty="0">
              <a:solidFill>
                <a:srgbClr val="202253"/>
              </a:solidFill>
              <a:latin typeface="+mj-lt"/>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69</a:t>
            </a:fld>
            <a:endParaRPr lang="en-US"/>
          </a:p>
        </p:txBody>
      </p:sp>
    </p:spTree>
    <p:extLst>
      <p:ext uri="{BB962C8B-B14F-4D97-AF65-F5344CB8AC3E}">
        <p14:creationId xmlns:p14="http://schemas.microsoft.com/office/powerpoint/2010/main" val="26523158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33333"/>
                </a:solidFill>
                <a:effectLst/>
                <a:latin typeface="Open Sans Semibold" panose="020B0604020202020204" pitchFamily="34" charset="0"/>
              </a:rPr>
              <a:t>(From CDC: https://www.cdc.gov/coronavirus/2019-ncov/vaccines/planning-for-pregnancy.html) </a:t>
            </a:r>
          </a:p>
          <a:p>
            <a:pPr algn="l"/>
            <a:r>
              <a:rPr lang="en-US" b="1" i="0" dirty="0">
                <a:solidFill>
                  <a:srgbClr val="333333"/>
                </a:solidFill>
                <a:effectLst/>
                <a:latin typeface="Open Sans Semibold" panose="020B0604020202020204" pitchFamily="34" charset="0"/>
              </a:rPr>
              <a:t>There is No Evidence that COVID-19 Vaccines Affect Fertility</a:t>
            </a:r>
          </a:p>
          <a:p>
            <a:pPr algn="l"/>
            <a:r>
              <a:rPr lang="en-US" b="1" i="0" dirty="0">
                <a:solidFill>
                  <a:srgbClr val="000000"/>
                </a:solidFill>
                <a:effectLst/>
                <a:latin typeface="Open Sans" panose="020B0606030504020204" pitchFamily="34" charset="0"/>
              </a:rPr>
              <a:t>There is currently no evidence that vaccine ingredients or antibodies made following COVID-19 vaccination would cause any problems with becoming pregnant now or in the future. </a:t>
            </a:r>
            <a:endParaRPr lang="en-US" b="0" i="0" dirty="0">
              <a:solidFill>
                <a:srgbClr val="000000"/>
              </a:solidFill>
              <a:effectLst/>
              <a:latin typeface="Open Sans" panose="020B0606030504020204" pitchFamily="34" charset="0"/>
            </a:endParaRPr>
          </a:p>
          <a:p>
            <a:pPr algn="l">
              <a:buFont typeface="Arial" panose="020B0604020202020204" pitchFamily="34" charset="0"/>
              <a:buChar char="•"/>
            </a:pPr>
            <a:r>
              <a:rPr lang="en-US" b="0" i="0" dirty="0">
                <a:solidFill>
                  <a:srgbClr val="000000"/>
                </a:solidFill>
                <a:effectLst/>
                <a:latin typeface="Open Sans" panose="020B0606030504020204" pitchFamily="34" charset="0"/>
              </a:rPr>
              <a:t>Recent studies have found no differences in pregnancy success rates among women who had antibodies from </a:t>
            </a:r>
            <a:r>
              <a:rPr lang="en-US" b="0" i="0" u="sng" dirty="0">
                <a:solidFill>
                  <a:srgbClr val="075290"/>
                </a:solidFill>
                <a:effectLst/>
                <a:latin typeface="Open Sans" panose="020B0606030504020204" pitchFamily="34" charset="0"/>
                <a:hlinkClick r:id="rId3"/>
              </a:rPr>
              <a:t>COVID-19 vaccines</a:t>
            </a:r>
            <a:r>
              <a:rPr lang="en-US" b="0" i="0" dirty="0">
                <a:solidFill>
                  <a:srgbClr val="000000"/>
                </a:solidFill>
                <a:effectLst/>
                <a:latin typeface="Open Sans" panose="020B0606030504020204" pitchFamily="34" charset="0"/>
              </a:rPr>
              <a:t> or from a recent COVID-19 infection, and women who had no antibodies, including for patients undergoing assisted reproductive technology procedures (e.g., in vitro fertilization).</a:t>
            </a:r>
            <a:r>
              <a:rPr lang="en-US" b="0" i="0" u="none" strike="noStrike" baseline="30000" dirty="0">
                <a:solidFill>
                  <a:srgbClr val="000000"/>
                </a:solidFill>
                <a:effectLst/>
                <a:latin typeface="Open Sans" panose="020B0606030504020204" pitchFamily="34" charset="0"/>
              </a:rPr>
              <a:t>11-13</a:t>
            </a:r>
            <a:endParaRPr lang="en-US" b="0" i="0" dirty="0">
              <a:solidFill>
                <a:srgbClr val="000000"/>
              </a:solidFill>
              <a:effectLst/>
              <a:latin typeface="Open Sans" panose="020B0606030504020204" pitchFamily="34" charset="0"/>
            </a:endParaRPr>
          </a:p>
          <a:p>
            <a:pPr algn="l">
              <a:buFont typeface="Arial" panose="020B0604020202020204" pitchFamily="34" charset="0"/>
              <a:buChar char="•"/>
            </a:pPr>
            <a:r>
              <a:rPr lang="en-US" b="0" i="0" dirty="0">
                <a:solidFill>
                  <a:srgbClr val="000000"/>
                </a:solidFill>
                <a:effectLst/>
                <a:latin typeface="Open Sans" panose="020B0606030504020204" pitchFamily="34" charset="0"/>
              </a:rPr>
              <a:t>A </a:t>
            </a:r>
            <a:r>
              <a:rPr lang="en-US" b="0" i="0" u="sng" dirty="0">
                <a:solidFill>
                  <a:srgbClr val="075290"/>
                </a:solidFill>
                <a:effectLst/>
                <a:latin typeface="Open Sans" panose="020B0606030504020204" pitchFamily="34" charset="0"/>
                <a:hlinkClick r:id="rId4"/>
              </a:rPr>
              <a:t>study</a:t>
            </a:r>
            <a:r>
              <a:rPr lang="en-US" b="0" i="0" dirty="0">
                <a:solidFill>
                  <a:srgbClr val="000000"/>
                </a:solidFill>
                <a:effectLst/>
                <a:latin typeface="Open Sans" panose="020B0606030504020204" pitchFamily="34" charset="0"/>
              </a:rPr>
              <a:t> of more than 2,000 females aged 21-45 years and their partners found that COVID-19 vaccination of either partner did not affect the likelihood of becoming pregnant.</a:t>
            </a:r>
            <a:r>
              <a:rPr lang="en-US" b="0" i="0" u="none" strike="noStrike" baseline="30000" dirty="0">
                <a:solidFill>
                  <a:srgbClr val="000000"/>
                </a:solidFill>
                <a:effectLst/>
                <a:latin typeface="Open Sans" panose="020B0606030504020204" pitchFamily="34" charset="0"/>
              </a:rPr>
              <a:t>14</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Like with all vaccines, scientists continue to study COVID-19 vaccines carefully and will continue to report findings as they become available.</a:t>
            </a:r>
          </a:p>
        </p:txBody>
      </p:sp>
      <p:sp>
        <p:nvSpPr>
          <p:cNvPr id="4" name="Slide Number Placeholder 3"/>
          <p:cNvSpPr>
            <a:spLocks noGrp="1"/>
          </p:cNvSpPr>
          <p:nvPr>
            <p:ph type="sldNum" sz="quarter" idx="5"/>
          </p:nvPr>
        </p:nvSpPr>
        <p:spPr/>
        <p:txBody>
          <a:bodyPr/>
          <a:lstStyle/>
          <a:p>
            <a:fld id="{A8C381D7-3B13-4034-B734-D087811E7B1C}" type="slidenum">
              <a:rPr lang="en-US" smtClean="0"/>
              <a:t>70</a:t>
            </a:fld>
            <a:endParaRPr lang="en-US"/>
          </a:p>
        </p:txBody>
      </p:sp>
    </p:spTree>
    <p:extLst>
      <p:ext uri="{BB962C8B-B14F-4D97-AF65-F5344CB8AC3E}">
        <p14:creationId xmlns:p14="http://schemas.microsoft.com/office/powerpoint/2010/main" val="43433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var(--font-family-body)"/>
              </a:rPr>
              <a:t>Flu is more likely to cause severe illness in pregnant women than in non-pregnant women of reproductive age.</a:t>
            </a:r>
            <a:br>
              <a:rPr lang="en-US" b="0" i="0">
                <a:solidFill>
                  <a:srgbClr val="000000"/>
                </a:solidFill>
                <a:effectLst/>
                <a:latin typeface="var(--font-family-body)"/>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Changes in the</a:t>
            </a:r>
            <a:r>
              <a:rPr lang="en-US" b="1" i="0">
                <a:solidFill>
                  <a:srgbClr val="000000"/>
                </a:solidFill>
                <a:effectLst/>
                <a:latin typeface="var(--font-family-body)"/>
              </a:rPr>
              <a:t> immune system</a:t>
            </a:r>
            <a:r>
              <a:rPr lang="en-US" b="0" i="0">
                <a:solidFill>
                  <a:srgbClr val="000000"/>
                </a:solidFill>
                <a:effectLst/>
                <a:latin typeface="var(--font-family-body)"/>
              </a:rPr>
              <a:t>, </a:t>
            </a:r>
            <a:r>
              <a:rPr lang="en-US" b="1" i="0">
                <a:solidFill>
                  <a:srgbClr val="000000"/>
                </a:solidFill>
                <a:effectLst/>
                <a:latin typeface="var(--font-family-body)"/>
              </a:rPr>
              <a:t>heart</a:t>
            </a:r>
            <a:r>
              <a:rPr lang="en-US" b="0" i="0">
                <a:solidFill>
                  <a:srgbClr val="000000"/>
                </a:solidFill>
                <a:effectLst/>
                <a:latin typeface="var(--font-family-body)"/>
              </a:rPr>
              <a:t>, and</a:t>
            </a:r>
            <a:r>
              <a:rPr lang="en-US" b="1" i="0">
                <a:solidFill>
                  <a:srgbClr val="000000"/>
                </a:solidFill>
                <a:effectLst/>
                <a:latin typeface="var(--font-family-body)"/>
              </a:rPr>
              <a:t> lungs</a:t>
            </a:r>
            <a:r>
              <a:rPr lang="en-US" b="0" i="0">
                <a:solidFill>
                  <a:srgbClr val="000000"/>
                </a:solidFill>
                <a:effectLst/>
                <a:latin typeface="var(--font-family-body)"/>
              </a:rPr>
              <a:t> during pregnancy make </a:t>
            </a:r>
            <a:r>
              <a:rPr lang="en-US" b="1" i="0">
                <a:solidFill>
                  <a:srgbClr val="000000"/>
                </a:solidFill>
                <a:effectLst/>
                <a:latin typeface="var(--font-family-body)"/>
              </a:rPr>
              <a:t>pregnant women and women up to 2 weeks postpartum </a:t>
            </a:r>
            <a:r>
              <a:rPr lang="en-US" b="0" i="0">
                <a:solidFill>
                  <a:srgbClr val="000000"/>
                </a:solidFill>
                <a:effectLst/>
                <a:latin typeface="var(--font-family-body)"/>
              </a:rPr>
              <a:t>more prone to severe illness from flu, including illness resulting in hospitalization. Pregnant women with influenza also are at an increased risk of intensive care unit admission.</a:t>
            </a:r>
            <a:br>
              <a:rPr lang="en-US" b="0" i="0">
                <a:solidFill>
                  <a:srgbClr val="000000"/>
                </a:solidFill>
                <a:effectLst/>
                <a:latin typeface="Lato" panose="020F0502020204030203" pitchFamily="34" charset="0"/>
              </a:rPr>
            </a:br>
            <a:r>
              <a:rPr lang="en-US" b="0" i="1">
                <a:solidFill>
                  <a:srgbClr val="000000"/>
                </a:solidFill>
                <a:effectLst/>
                <a:latin typeface="var(--font-family-body)"/>
                <a:hlinkClick r:id="rId3"/>
              </a:rPr>
              <a:t>ACOG Summary Document(opens in a new tab)</a:t>
            </a:r>
            <a:r>
              <a:rPr lang="en-US" b="0" i="1">
                <a:solidFill>
                  <a:srgbClr val="000000"/>
                </a:solidFill>
                <a:effectLst/>
                <a:latin typeface="var(--font-family-body)"/>
              </a:rPr>
              <a:t>;  </a:t>
            </a:r>
            <a:r>
              <a:rPr lang="en-US" b="0" i="1">
                <a:solidFill>
                  <a:srgbClr val="000000"/>
                </a:solidFill>
                <a:effectLst/>
                <a:latin typeface="var(--font-family-body)"/>
                <a:hlinkClick r:id="rId4"/>
              </a:rPr>
              <a:t>Systematic Review Article</a:t>
            </a:r>
            <a:r>
              <a:rPr lang="en-US" b="0" i="0">
                <a:solidFill>
                  <a:srgbClr val="000000"/>
                </a:solidFill>
                <a:effectLst/>
                <a:latin typeface="var(--font-family-body)"/>
                <a:hlinkClick r:id="rId4"/>
              </a:rPr>
              <a:t>(opens in a new tab)</a:t>
            </a:r>
            <a:br>
              <a:rPr lang="en-US" b="0" i="0">
                <a:solidFill>
                  <a:srgbClr val="000000"/>
                </a:solidFill>
                <a:effectLst/>
                <a:latin typeface="Lato" panose="020F0502020204030203" pitchFamily="34" charset="0"/>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Lato" panose="020F0502020204030203" pitchFamily="34" charset="0"/>
              </a:rPr>
              <a:t>For example, among U.S. deaths reported to CDC due to the 2009 influenza pandemic , 5% of all these deaths involved pregnant women, even though pregnant women represented &lt;1% of the U.S. population.</a:t>
            </a:r>
          </a:p>
          <a:p>
            <a:pPr algn="l" fontAlgn="base"/>
            <a:r>
              <a:rPr lang="en-US" b="0" i="1">
                <a:solidFill>
                  <a:srgbClr val="000000"/>
                </a:solidFill>
                <a:effectLst/>
                <a:latin typeface="var(--font-family-body)"/>
                <a:hlinkClick r:id="rId5"/>
              </a:rPr>
              <a:t>JAMA</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9</a:t>
            </a:fld>
            <a:endParaRPr lang="en-US"/>
          </a:p>
        </p:txBody>
      </p:sp>
    </p:spTree>
    <p:extLst>
      <p:ext uri="{BB962C8B-B14F-4D97-AF65-F5344CB8AC3E}">
        <p14:creationId xmlns:p14="http://schemas.microsoft.com/office/powerpoint/2010/main" val="290608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Within 2 weeks of a flu shot, </a:t>
            </a:r>
            <a:r>
              <a:rPr lang="en-US" b="0" i="0" dirty="0">
                <a:solidFill>
                  <a:srgbClr val="000000"/>
                </a:solidFill>
                <a:effectLst/>
                <a:latin typeface="var(--font-family-body)"/>
              </a:rPr>
              <a:t>a</a:t>
            </a:r>
            <a:r>
              <a:rPr lang="en-US" b="1" i="0" dirty="0">
                <a:solidFill>
                  <a:srgbClr val="000000"/>
                </a:solidFill>
                <a:effectLst/>
                <a:latin typeface="var(--font-family-body)"/>
              </a:rPr>
              <a:t> </a:t>
            </a:r>
            <a:r>
              <a:rPr lang="en-US" b="0" i="0" dirty="0">
                <a:solidFill>
                  <a:srgbClr val="000000"/>
                </a:solidFill>
                <a:effectLst/>
                <a:latin typeface="var(--font-family-body)"/>
              </a:rPr>
              <a:t>mother's antibodies against flu pass to the fetus through the placenta. In this way, maternal vaccination offers protection via antibody transmission through the placenta and, postpartum, through breast milk.   </a:t>
            </a:r>
            <a:br>
              <a:rPr lang="en-US" b="0" i="0" dirty="0">
                <a:solidFill>
                  <a:srgbClr val="000000"/>
                </a:solidFill>
                <a:effectLst/>
                <a:latin typeface="Lato" panose="020F0502020204030203" pitchFamily="34" charset="0"/>
              </a:rPr>
            </a:br>
            <a:r>
              <a:rPr lang="en-US" b="0" i="1" dirty="0">
                <a:solidFill>
                  <a:srgbClr val="2467B2"/>
                </a:solidFill>
                <a:effectLst/>
                <a:latin typeface="var(--font-family-body)"/>
                <a:hlinkClick r:id="rId3"/>
              </a:rPr>
              <a:t>Source</a:t>
            </a:r>
            <a:r>
              <a:rPr lang="en-US" b="0" i="0" dirty="0">
                <a:solidFill>
                  <a:srgbClr val="2467B2"/>
                </a:solidFill>
                <a:effectLst/>
                <a:latin typeface="var(--font-family-body)"/>
                <a:hlinkClick r:id="rId3"/>
              </a:rPr>
              <a:t>(opens in a new tab)</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Because babies &lt;6 months of age cannot receive flu vaccine, this indirect protection </a:t>
            </a:r>
            <a:r>
              <a:rPr lang="en-US" b="1" i="0" dirty="0">
                <a:solidFill>
                  <a:srgbClr val="000000"/>
                </a:solidFill>
                <a:effectLst/>
                <a:latin typeface="var(--font-family-body)"/>
              </a:rPr>
              <a:t>is currently the best prevention strategy for newborns</a:t>
            </a:r>
            <a:r>
              <a:rPr lang="en-US" b="0" i="0" dirty="0">
                <a:solidFill>
                  <a:srgbClr val="000000"/>
                </a:solidFill>
                <a:effectLst/>
                <a:latin typeface="var(--font-family-body)"/>
              </a:rPr>
              <a:t>.</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The flu vaccine also reduces a pregnant woman's risk of severe influenza requiring hospitalization and ICU care.</a:t>
            </a:r>
            <a:br>
              <a:rPr lang="en-US" b="0" i="0" dirty="0">
                <a:solidFill>
                  <a:srgbClr val="000000"/>
                </a:solidFill>
                <a:effectLst/>
                <a:latin typeface="var(--font-family-body)"/>
              </a:rPr>
            </a:br>
            <a:r>
              <a:rPr lang="en-US" b="0" i="1" dirty="0">
                <a:solidFill>
                  <a:srgbClr val="000000"/>
                </a:solidFill>
                <a:effectLst/>
                <a:latin typeface="var(--font-family-body)"/>
                <a:hlinkClick r:id="rId4"/>
              </a:rPr>
              <a:t>Source</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10</a:t>
            </a:fld>
            <a:endParaRPr lang="en-US"/>
          </a:p>
        </p:txBody>
      </p:sp>
    </p:spTree>
    <p:extLst>
      <p:ext uri="{BB962C8B-B14F-4D97-AF65-F5344CB8AC3E}">
        <p14:creationId xmlns:p14="http://schemas.microsoft.com/office/powerpoint/2010/main" val="1122810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Lato" panose="020F0502020204030203" pitchFamily="34" charset="0"/>
              </a:rPr>
              <a:t>Vaccination has been shown to reduce the risk of flu-associated acute respiratory infection in pregnant women by about one-half.  (</a:t>
            </a:r>
            <a:r>
              <a:rPr lang="en-US" b="0" i="0">
                <a:solidFill>
                  <a:srgbClr val="000000"/>
                </a:solidFill>
                <a:effectLst/>
                <a:latin typeface="var(--font-family-body)"/>
                <a:hlinkClick r:id="rId3"/>
              </a:rPr>
              <a:t>CDC data(opens in a new tab)</a:t>
            </a:r>
            <a:r>
              <a:rPr lang="en-US" b="0" i="0">
                <a:solidFill>
                  <a:srgbClr val="000000"/>
                </a:solidFill>
                <a:effectLst/>
                <a:latin typeface="Lato" panose="020F0502020204030203" pitchFamily="34" charset="0"/>
              </a:rPr>
              <a:t>)</a:t>
            </a:r>
          </a:p>
          <a:p>
            <a:pPr algn="l" fontAlgn="base"/>
            <a:r>
              <a:rPr lang="en-US" b="0" i="0">
                <a:solidFill>
                  <a:srgbClr val="000000"/>
                </a:solidFill>
                <a:effectLst/>
                <a:latin typeface="var(--font-family-body)"/>
              </a:rPr>
              <a:t>The real issue, though, is the risk a pregnant woman faces when she gets influenza infection: her infection may be so severe that she needs hospital care. How much does flu vaccination help to prevent this? </a:t>
            </a:r>
          </a:p>
          <a:p>
            <a:pPr algn="l" fontAlgn="base"/>
            <a:endParaRPr lang="en-US" b="0" i="0">
              <a:solidFill>
                <a:srgbClr val="000000"/>
              </a:solidFill>
              <a:effectLst/>
              <a:latin typeface="var(--font-family-body)"/>
            </a:endParaRPr>
          </a:p>
          <a:p>
            <a:pPr algn="l" fontAlgn="base"/>
            <a:r>
              <a:rPr lang="en-US" b="0" i="0">
                <a:solidFill>
                  <a:srgbClr val="000000"/>
                </a:solidFill>
                <a:effectLst/>
                <a:latin typeface="var(--font-family-body)"/>
              </a:rPr>
              <a:t>The answer is 40%!</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12</a:t>
            </a:fld>
            <a:endParaRPr lang="en-US"/>
          </a:p>
        </p:txBody>
      </p:sp>
    </p:spTree>
    <p:extLst>
      <p:ext uri="{BB962C8B-B14F-4D97-AF65-F5344CB8AC3E}">
        <p14:creationId xmlns:p14="http://schemas.microsoft.com/office/powerpoint/2010/main" val="2347820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Lato" panose="020F0502020204030203" pitchFamily="34" charset="0"/>
              </a:rPr>
              <a:t>Vaccination has been shown to reduce the risk of flu-associated acute respiratory infection in pregnant women by about one-half.  (</a:t>
            </a:r>
            <a:r>
              <a:rPr lang="en-US" b="0" i="0" dirty="0">
                <a:solidFill>
                  <a:srgbClr val="000000"/>
                </a:solidFill>
                <a:effectLst/>
                <a:latin typeface="var(--font-family-body)"/>
                <a:hlinkClick r:id="rId3"/>
              </a:rPr>
              <a:t>CDC data(opens in a new tab)</a:t>
            </a:r>
            <a:r>
              <a:rPr lang="en-US" b="0" i="0" dirty="0">
                <a:solidFill>
                  <a:srgbClr val="000000"/>
                </a:solidFill>
                <a:effectLst/>
                <a:latin typeface="Lato" panose="020F0502020204030203" pitchFamily="34" charset="0"/>
              </a:rPr>
              <a:t>)</a:t>
            </a:r>
          </a:p>
          <a:p>
            <a:pPr algn="l" fontAlgn="base"/>
            <a:r>
              <a:rPr lang="en-US" b="0" i="0" dirty="0">
                <a:solidFill>
                  <a:srgbClr val="000000"/>
                </a:solidFill>
                <a:effectLst/>
                <a:latin typeface="var(--font-family-body)"/>
              </a:rPr>
              <a:t>The real issue, though, is the risk a pregnant woman faces when she gets influenza infection: her infection may be so severe that she needs hospital care. How much does flu vaccination help to prevent this? </a:t>
            </a:r>
          </a:p>
          <a:p>
            <a:pPr algn="l" fontAlgn="base"/>
            <a:endParaRPr lang="en-US" b="0" i="0" dirty="0">
              <a:solidFill>
                <a:srgbClr val="000000"/>
              </a:solidFill>
              <a:effectLst/>
              <a:latin typeface="var(--font-family-body)"/>
            </a:endParaRPr>
          </a:p>
          <a:p>
            <a:pPr algn="l" fontAlgn="base"/>
            <a:r>
              <a:rPr lang="en-US" b="0" i="0" dirty="0">
                <a:solidFill>
                  <a:srgbClr val="000000"/>
                </a:solidFill>
                <a:effectLst/>
                <a:latin typeface="var(--font-family-body)"/>
              </a:rPr>
              <a:t>The answer is 40%!</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13</a:t>
            </a:fld>
            <a:endParaRPr lang="en-US"/>
          </a:p>
        </p:txBody>
      </p:sp>
    </p:spTree>
    <p:extLst>
      <p:ext uri="{BB962C8B-B14F-4D97-AF65-F5344CB8AC3E}">
        <p14:creationId xmlns:p14="http://schemas.microsoft.com/office/powerpoint/2010/main" val="3009704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109.xml"/><Relationship Id="rId4" Type="http://schemas.openxmlformats.org/officeDocument/2006/relationships/image" Target="../media/image7.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110.xml"/><Relationship Id="rId4" Type="http://schemas.openxmlformats.org/officeDocument/2006/relationships/image" Target="../media/image7.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11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112.xml"/><Relationship Id="rId4" Type="http://schemas.openxmlformats.org/officeDocument/2006/relationships/image" Target="../media/image7.emf"/></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4.emf"/><Relationship Id="rId4" Type="http://schemas.openxmlformats.org/officeDocument/2006/relationships/oleObject" Target="../embeddings/oleObject70.bin"/></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115.xml"/><Relationship Id="rId4" Type="http://schemas.openxmlformats.org/officeDocument/2006/relationships/image" Target="../media/image4.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116.xml"/><Relationship Id="rId4" Type="http://schemas.openxmlformats.org/officeDocument/2006/relationships/image" Target="../media/image4.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117.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4.emf"/><Relationship Id="rId4" Type="http://schemas.openxmlformats.org/officeDocument/2006/relationships/oleObject" Target="../embeddings/oleObject74.bin"/></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120.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121.xml"/><Relationship Id="rId4" Type="http://schemas.openxmlformats.org/officeDocument/2006/relationships/image" Target="../media/image4.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122.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123.xml"/><Relationship Id="rId5" Type="http://schemas.openxmlformats.org/officeDocument/2006/relationships/image" Target="../media/image12.png"/><Relationship Id="rId4" Type="http://schemas.openxmlformats.org/officeDocument/2006/relationships/image" Target="../media/image4.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bin"/></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oleObject" Target="../embeddings/oleObject1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oleObject" Target="../embeddings/oleObject14.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oleObject" Target="../embeddings/oleObject15.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7.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7.emf"/></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8.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9.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0.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1.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2.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3.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24.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25.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26.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7.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28.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9.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30.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7.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7.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18.png"/><Relationship Id="rId4" Type="http://schemas.openxmlformats.org/officeDocument/2006/relationships/image" Target="../media/image14.emf"/></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7.emf"/><Relationship Id="rId4" Type="http://schemas.openxmlformats.org/officeDocument/2006/relationships/oleObject" Target="../embeddings/oleObject34.bin"/></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7.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7.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7.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66.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7.emf"/><Relationship Id="rId4" Type="http://schemas.openxmlformats.org/officeDocument/2006/relationships/oleObject" Target="../embeddings/oleObject41.bin"/></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7.emf"/></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7.emf"/><Relationship Id="rId4" Type="http://schemas.openxmlformats.org/officeDocument/2006/relationships/oleObject" Target="../embeddings/oleObject43.bin"/></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7.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6.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7.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8.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9.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0.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1.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oleObject" Target="../embeddings/oleObject52.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53.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5.png"/><Relationship Id="rId5" Type="http://schemas.openxmlformats.org/officeDocument/2006/relationships/image" Target="../media/image7.emf"/><Relationship Id="rId4" Type="http://schemas.openxmlformats.org/officeDocument/2006/relationships/oleObject" Target="../embeddings/oleObject54.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55.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6.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7.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8.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9.bin"/></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102.xml"/><Relationship Id="rId4" Type="http://schemas.openxmlformats.org/officeDocument/2006/relationships/image" Target="../media/image7.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103.xml"/><Relationship Id="rId4" Type="http://schemas.openxmlformats.org/officeDocument/2006/relationships/image" Target="../media/image7.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104.xml"/><Relationship Id="rId5" Type="http://schemas.openxmlformats.org/officeDocument/2006/relationships/image" Target="../media/image18.png"/><Relationship Id="rId4" Type="http://schemas.openxmlformats.org/officeDocument/2006/relationships/image" Target="../media/image5.emf"/></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7.emf"/><Relationship Id="rId4" Type="http://schemas.openxmlformats.org/officeDocument/2006/relationships/oleObject" Target="../embeddings/oleObject63.bin"/></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107.xml"/><Relationship Id="rId5" Type="http://schemas.openxmlformats.org/officeDocument/2006/relationships/image" Target="../media/image12.png"/><Relationship Id="rId4" Type="http://schemas.openxmlformats.org/officeDocument/2006/relationships/image" Target="../media/image7.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108.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1862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19"/>
            <a:ext cx="10437812"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2006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617500" y="295121"/>
            <a:ext cx="9613861" cy="853319"/>
          </a:xfrm>
        </p:spPr>
        <p:txBody>
          <a:bodyPr>
            <a:normAutofit/>
          </a:bodyPr>
          <a:lstStyle>
            <a:lvl1pPr>
              <a:defRPr sz="4000" b="1"/>
            </a:lvl1pPr>
          </a:lstStyle>
          <a:p>
            <a:r>
              <a:rPr lang="en-US"/>
              <a:t>Gretchen Homan, KAAP</a:t>
            </a:r>
          </a:p>
        </p:txBody>
      </p:sp>
      <p:sp>
        <p:nvSpPr>
          <p:cNvPr id="3" name="Content Placeholder 2"/>
          <p:cNvSpPr>
            <a:spLocks noGrp="1"/>
          </p:cNvSpPr>
          <p:nvPr>
            <p:ph idx="1"/>
          </p:nvPr>
        </p:nvSpPr>
        <p:spPr>
          <a:xfrm>
            <a:off x="617500" y="2301573"/>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617499" y="1148441"/>
            <a:ext cx="9613861" cy="85332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a:t>Outgoing IKC Past Chair </a:t>
            </a:r>
            <a:br>
              <a:rPr lang="en-US"/>
            </a:br>
            <a:r>
              <a:rPr lang="en-US"/>
              <a:t>Served on IKC Board 2017-2020</a:t>
            </a:r>
          </a:p>
        </p:txBody>
      </p:sp>
    </p:spTree>
    <p:extLst>
      <p:ext uri="{BB962C8B-B14F-4D97-AF65-F5344CB8AC3E}">
        <p14:creationId xmlns:p14="http://schemas.microsoft.com/office/powerpoint/2010/main" val="340978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46731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195768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2" name="Rectangle 11">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7" name="Straight Connector 16">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8"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2096386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67612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665421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91972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1748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2392655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26256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668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65699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95866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803070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2485040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702174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4157947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746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998540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870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716631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437412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137737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308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12381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9920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0865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2110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7537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14464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4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9497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3374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47732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3840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0172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lvl1pPr algn="l">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256222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06292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lgn="l">
              <a:defRPr sz="5400"/>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640">
                <a:solidFill>
                  <a:schemeClr val="bg1">
                    <a:lumMod val="50000"/>
                  </a:schemeClr>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643172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70823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84436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390985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spTree>
    <p:extLst>
      <p:ext uri="{BB962C8B-B14F-4D97-AF65-F5344CB8AC3E}">
        <p14:creationId xmlns:p14="http://schemas.microsoft.com/office/powerpoint/2010/main" val="1295389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80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9334830" cy="321164"/>
          </a:xfrm>
          <a:prstGeom prst="rect">
            <a:avLst/>
          </a:prstGeom>
        </p:spPr>
      </p:pic>
      <p:sp>
        <p:nvSpPr>
          <p:cNvPr id="17" name="Rectangle 16"/>
          <p:cNvSpPr/>
          <p:nvPr/>
        </p:nvSpPr>
        <p:spPr bwMode="ltGray">
          <a:xfrm>
            <a:off x="-1" y="134539"/>
            <a:ext cx="9334831"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6" y="295122"/>
            <a:ext cx="9007767"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30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510679"/>
            <a:ext cx="5669279" cy="321164"/>
          </a:xfrm>
          <a:prstGeom prst="rect">
            <a:avLst/>
          </a:prstGeom>
        </p:spPr>
      </p:pic>
      <p:sp>
        <p:nvSpPr>
          <p:cNvPr id="17" name="Rectangle 16"/>
          <p:cNvSpPr/>
          <p:nvPr/>
        </p:nvSpPr>
        <p:spPr bwMode="ltGray">
          <a:xfrm>
            <a:off x="0" y="1306619"/>
            <a:ext cx="5669280" cy="424476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256035" y="1791755"/>
            <a:ext cx="5142901"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342827"/>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51437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72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6065"/>
            <a:ext cx="12192000" cy="321164"/>
          </a:xfrm>
          <a:prstGeom prst="rect">
            <a:avLst/>
          </a:prstGeom>
        </p:spPr>
      </p:pic>
      <p:sp>
        <p:nvSpPr>
          <p:cNvPr id="17" name="Rectangle 16"/>
          <p:cNvSpPr/>
          <p:nvPr/>
        </p:nvSpPr>
        <p:spPr bwMode="ltGray">
          <a:xfrm>
            <a:off x="-1" y="70932"/>
            <a:ext cx="12192001" cy="1233084"/>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49223" y="254832"/>
            <a:ext cx="10950797" cy="853319"/>
          </a:xfrm>
        </p:spPr>
        <p:txBody>
          <a:bodyPr>
            <a:normAutofit/>
          </a:bodyPr>
          <a:lstStyle>
            <a:lvl1pPr>
              <a:defRPr sz="3200" b="1">
                <a:solidFill>
                  <a:srgbClr val="A3CAE7"/>
                </a:solidFill>
              </a:defRPr>
            </a:lvl1pPr>
          </a:lstStyle>
          <a:p>
            <a:r>
              <a:rPr lang="en-US"/>
              <a:t>IKC Members Remaining on the Board in New Positions</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6339840" y="254832"/>
            <a:ext cx="58521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423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44823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00718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249548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25141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37331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6645" y="2883606"/>
            <a:ext cx="5958709" cy="1090788"/>
          </a:xfrm>
        </p:spPr>
        <p:txBody>
          <a:bodyPr anchor="ctr">
            <a:noAutofit/>
          </a:bodyPr>
          <a:lstStyle>
            <a:lvl1pPr algn="ctr">
              <a:defRPr sz="8000"/>
            </a:lvl1pPr>
          </a:lstStyle>
          <a:p>
            <a:r>
              <a:rPr lang="en-US"/>
              <a:t>Questions?</a:t>
            </a:r>
          </a:p>
        </p:txBody>
      </p:sp>
      <p:sp>
        <p:nvSpPr>
          <p:cNvPr id="16" name="Rectangle 15">
            <a:extLst>
              <a:ext uri="{FF2B5EF4-FFF2-40B4-BE49-F238E27FC236}">
                <a16:creationId xmlns:a16="http://schemas.microsoft.com/office/drawing/2014/main" id="{EA17A0E0-528E-4619-8B66-80A2125E748F}"/>
              </a:ext>
            </a:extLst>
          </p:cNvPr>
          <p:cNvSpPr/>
          <p:nvPr userDrawn="1"/>
        </p:nvSpPr>
        <p:spPr>
          <a:xfrm>
            <a:off x="0" y="6032634"/>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55D165E-9465-4327-B2C2-AF479087C5F6}"/>
              </a:ext>
            </a:extLst>
          </p:cNvPr>
          <p:cNvSpPr/>
          <p:nvPr userDrawn="1"/>
        </p:nvSpPr>
        <p:spPr>
          <a:xfrm>
            <a:off x="-3177" y="6177515"/>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3A37B-EABD-4509-AEC7-32726A9699C4}"/>
              </a:ext>
            </a:extLst>
          </p:cNvPr>
          <p:cNvSpPr/>
          <p:nvPr userDrawn="1"/>
        </p:nvSpPr>
        <p:spPr bwMode="ltGray">
          <a:xfrm>
            <a:off x="0" y="6326371"/>
            <a:ext cx="12192000" cy="56434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5267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dirty="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535546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dirty="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21992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352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63474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73897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58478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8738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49"/>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43"/>
            <a:ext cx="1602997" cy="144270"/>
          </a:xfrm>
          <a:prstGeom prst="rect">
            <a:avLst/>
          </a:prstGeom>
        </p:spPr>
      </p:pic>
      <p:sp>
        <p:nvSpPr>
          <p:cNvPr id="8" name="Rectangle 7"/>
          <p:cNvSpPr/>
          <p:nvPr/>
        </p:nvSpPr>
        <p:spPr bwMode="ltGray">
          <a:xfrm>
            <a:off x="0" y="148909"/>
            <a:ext cx="10437812" cy="1368198"/>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148909"/>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92537"/>
            <a:ext cx="9613861" cy="1080938"/>
          </a:xfrm>
        </p:spPr>
        <p:txBody>
          <a:bodyPr/>
          <a:lstStyle/>
          <a:p>
            <a:r>
              <a:rPr lang="en-US"/>
              <a:t>Click to edit Master title style</a:t>
            </a:r>
          </a:p>
        </p:txBody>
      </p:sp>
      <p:sp>
        <p:nvSpPr>
          <p:cNvPr id="5" name="Slide Number Placeholder 4"/>
          <p:cNvSpPr>
            <a:spLocks noGrp="1"/>
          </p:cNvSpPr>
          <p:nvPr>
            <p:ph type="sldNum" sz="quarter" idx="12"/>
          </p:nvPr>
        </p:nvSpPr>
        <p:spPr>
          <a:xfrm>
            <a:off x="10810248" y="284332"/>
            <a:ext cx="1154151" cy="1090789"/>
          </a:xfrm>
        </p:spPr>
        <p:txBody>
          <a:bodyPr/>
          <a:lstStyle/>
          <a:p>
            <a:fld id="{6D22F896-40B5-4ADD-8801-0D06FADFA095}" type="slidenum">
              <a:rPr lang="en-US" dirty="0"/>
              <a:t>‹#›</a:t>
            </a:fld>
            <a:endParaRPr lang="en-US"/>
          </a:p>
        </p:txBody>
      </p:sp>
      <p:sp>
        <p:nvSpPr>
          <p:cNvPr id="11" name="Content Placeholder 2">
            <a:extLst>
              <a:ext uri="{FF2B5EF4-FFF2-40B4-BE49-F238E27FC236}">
                <a16:creationId xmlns:a16="http://schemas.microsoft.com/office/drawing/2014/main" id="{E52913DF-716E-438F-82EF-467CE2130118}"/>
              </a:ext>
            </a:extLst>
          </p:cNvPr>
          <p:cNvSpPr>
            <a:spLocks noGrp="1"/>
          </p:cNvSpPr>
          <p:nvPr>
            <p:ph idx="1"/>
          </p:nvPr>
        </p:nvSpPr>
        <p:spPr>
          <a:xfrm>
            <a:off x="617499" y="1770191"/>
            <a:ext cx="9613861"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08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3144955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0609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93976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078780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dirty="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97090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9/26/2023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2562621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83779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38" name="Picture 3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39" name="Rectangle 38">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44" name="Straight Connector 43">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45"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36"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37"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87620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ient 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a:stretch/>
        </p:blipFill>
        <p:spPr>
          <a:xfrm>
            <a:off x="-1" y="507851"/>
            <a:ext cx="4206363"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0" y="649895"/>
            <a:ext cx="4206362"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 name="Group 10">
            <a:extLst>
              <a:ext uri="{FF2B5EF4-FFF2-40B4-BE49-F238E27FC236}">
                <a16:creationId xmlns:a16="http://schemas.microsoft.com/office/drawing/2014/main" id="{773C75AE-9566-4E3B-8ABC-6E24FB4BE25B}"/>
              </a:ext>
            </a:extLst>
          </p:cNvPr>
          <p:cNvGrpSpPr/>
          <p:nvPr userDrawn="1"/>
        </p:nvGrpSpPr>
        <p:grpSpPr>
          <a:xfrm>
            <a:off x="3724275" y="1070092"/>
            <a:ext cx="8544665" cy="97898"/>
            <a:chOff x="3724275" y="1070092"/>
            <a:chExt cx="8544665" cy="97898"/>
          </a:xfrm>
        </p:grpSpPr>
        <p:cxnSp>
          <p:nvCxnSpPr>
            <p:cNvPr id="12" name="Straight Connector 11">
              <a:extLst>
                <a:ext uri="{FF2B5EF4-FFF2-40B4-BE49-F238E27FC236}">
                  <a16:creationId xmlns:a16="http://schemas.microsoft.com/office/drawing/2014/main" id="{E5832262-43E3-4A07-82F9-44A3C389201E}"/>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3" name="Rectangle 11">
              <a:extLst>
                <a:ext uri="{FF2B5EF4-FFF2-40B4-BE49-F238E27FC236}">
                  <a16:creationId xmlns:a16="http://schemas.microsoft.com/office/drawing/2014/main" id="{5065A4B8-5F15-4D02-9448-AB93774FE071}"/>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F8E9294F-BB5D-46ED-B464-54CBD1CF8C8D}"/>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5" name="Straight Arrow Connector 14">
              <a:extLst>
                <a:ext uri="{FF2B5EF4-FFF2-40B4-BE49-F238E27FC236}">
                  <a16:creationId xmlns:a16="http://schemas.microsoft.com/office/drawing/2014/main" id="{D0A5D17E-15DF-4C7D-8634-463BF7667DBC}"/>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D4801302-3D6B-4CBE-AB1F-66B2163E9DE9}"/>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3" name="Title 2"/>
          <p:cNvSpPr>
            <a:spLocks noGrp="1"/>
          </p:cNvSpPr>
          <p:nvPr>
            <p:ph type="title" hasCustomPrompt="1"/>
          </p:nvPr>
        </p:nvSpPr>
        <p:spPr>
          <a:xfrm>
            <a:off x="4500978" y="682294"/>
            <a:ext cx="7402544"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2876873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66358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4121266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10674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1926595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49177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81897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2398059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42748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2493221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ient 4">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7"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a:extLst>
              <a:ext uri="{FF2B5EF4-FFF2-40B4-BE49-F238E27FC236}">
                <a16:creationId xmlns:a16="http://schemas.microsoft.com/office/drawing/2014/main" id="{E2B21D19-2C3D-44F2-BD7B-B357A1D0C7A4}"/>
              </a:ext>
            </a:extLst>
          </p:cNvPr>
          <p:cNvSpPr/>
          <p:nvPr userDrawn="1"/>
        </p:nvSpPr>
        <p:spPr>
          <a:xfrm>
            <a:off x="283028" y="5268686"/>
            <a:ext cx="1445051" cy="144505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cxnSp>
        <p:nvCxnSpPr>
          <p:cNvPr id="22" name="Straight Connector 21">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23"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5" name="Straight Arrow Connector 24">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sp>
        <p:nvSpPr>
          <p:cNvPr id="29" name="Title 2"/>
          <p:cNvSpPr>
            <a:spLocks noGrp="1"/>
          </p:cNvSpPr>
          <p:nvPr userDrawn="1">
            <p:ph type="title" hasCustomPrompt="1"/>
          </p:nvPr>
        </p:nvSpPr>
        <p:spPr>
          <a:xfrm>
            <a:off x="1059732" y="682294"/>
            <a:ext cx="10843790"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838370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ient 5">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a:extLst>
              <a:ext uri="{FF2B5EF4-FFF2-40B4-BE49-F238E27FC236}">
                <a16:creationId xmlns:a16="http://schemas.microsoft.com/office/drawing/2014/main" id="{2F8C7957-DB72-4CA6-AB40-261946F24E10}"/>
              </a:ext>
            </a:extLst>
          </p:cNvPr>
          <p:cNvGrpSpPr/>
          <p:nvPr userDrawn="1"/>
        </p:nvGrpSpPr>
        <p:grpSpPr>
          <a:xfrm>
            <a:off x="1963091" y="1070092"/>
            <a:ext cx="11778343" cy="97898"/>
            <a:chOff x="283028" y="1070092"/>
            <a:chExt cx="11778343" cy="97898"/>
          </a:xfrm>
        </p:grpSpPr>
        <p:cxnSp>
          <p:nvCxnSpPr>
            <p:cNvPr id="10" name="Straight Connector 9">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11"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3" name="Straight Arrow Connector 12">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4" name="Straight Arrow Connector 13">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6" name="Oval 15">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19" name="Title 2"/>
          <p:cNvSpPr>
            <a:spLocks noGrp="1"/>
          </p:cNvSpPr>
          <p:nvPr>
            <p:ph type="title" hasCustomPrompt="1"/>
          </p:nvPr>
        </p:nvSpPr>
        <p:spPr>
          <a:xfrm>
            <a:off x="2739795" y="682294"/>
            <a:ext cx="9163727"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354076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ient 6">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grpSp>
        <p:nvGrpSpPr>
          <p:cNvPr id="6" name="Group 5">
            <a:extLst>
              <a:ext uri="{FF2B5EF4-FFF2-40B4-BE49-F238E27FC236}">
                <a16:creationId xmlns:a16="http://schemas.microsoft.com/office/drawing/2014/main" id="{2F8C7957-DB72-4CA6-AB40-261946F24E10}"/>
              </a:ext>
            </a:extLst>
          </p:cNvPr>
          <p:cNvGrpSpPr/>
          <p:nvPr userDrawn="1"/>
        </p:nvGrpSpPr>
        <p:grpSpPr>
          <a:xfrm rot="5400000">
            <a:off x="-3773681" y="6033979"/>
            <a:ext cx="11778343" cy="97898"/>
            <a:chOff x="283028" y="1070092"/>
            <a:chExt cx="11778343" cy="97898"/>
          </a:xfrm>
        </p:grpSpPr>
        <p:cxnSp>
          <p:nvCxnSpPr>
            <p:cNvPr id="8" name="Straight Connector 7">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9"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1" name="Straight Arrow Connector 10">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2" name="Straight Arrow Connector 11">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4" name="Oval 13">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4" name="Text Placeholder 3"/>
          <p:cNvSpPr>
            <a:spLocks noGrp="1"/>
          </p:cNvSpPr>
          <p:nvPr>
            <p:ph type="body" sz="quarter" idx="11" hasCustomPrompt="1"/>
          </p:nvPr>
        </p:nvSpPr>
        <p:spPr>
          <a:xfrm>
            <a:off x="2344477" y="590132"/>
            <a:ext cx="9228229" cy="584775"/>
          </a:xfrm>
        </p:spPr>
        <p:txBody>
          <a:bodyPr lIns="91440" tIns="45720" rIns="91440" bIns="45720"/>
          <a:lstStyle>
            <a:lvl1pPr marL="0" algn="l" defTabSz="914400" rtl="0" eaLnBrk="1" latinLnBrk="0" hangingPunct="1">
              <a:defRPr lang="en-US" sz="3200" kern="1200" dirty="0">
                <a:solidFill>
                  <a:schemeClr val="tx2"/>
                </a:solidFill>
                <a:latin typeface="+mn-lt"/>
                <a:ea typeface="+mn-ea"/>
                <a:cs typeface="+mn-cs"/>
              </a:defRPr>
            </a:lvl1pPr>
          </a:lstStyle>
          <a:p>
            <a:pPr lvl="0"/>
            <a:r>
              <a:rPr lang="en-US"/>
              <a:t>Title</a:t>
            </a:r>
          </a:p>
        </p:txBody>
      </p:sp>
    </p:spTree>
    <p:extLst>
      <p:ext uri="{BB962C8B-B14F-4D97-AF65-F5344CB8AC3E}">
        <p14:creationId xmlns:p14="http://schemas.microsoft.com/office/powerpoint/2010/main" val="1624566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ient 7">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0837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5" name="Rectangle 6">
            <a:extLst>
              <a:ext uri="{FF2B5EF4-FFF2-40B4-BE49-F238E27FC236}">
                <a16:creationId xmlns:a16="http://schemas.microsoft.com/office/drawing/2014/main" id="{BD0CCF64-679E-4CB8-8048-AF2370333156}"/>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8">
            <a:extLst>
              <a:ext uri="{FF2B5EF4-FFF2-40B4-BE49-F238E27FC236}">
                <a16:creationId xmlns:a16="http://schemas.microsoft.com/office/drawing/2014/main" id="{28C2FB08-5927-4322-9E4D-942431372235}"/>
              </a:ext>
            </a:extLst>
          </p:cNvPr>
          <p:cNvSpPr/>
          <p:nvPr userDrawn="1"/>
        </p:nvSpPr>
        <p:spPr>
          <a:xfrm>
            <a:off x="6670551" y="5850386"/>
            <a:ext cx="5521449"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
          <p:cNvSpPr>
            <a:spLocks noGrp="1"/>
          </p:cNvSpPr>
          <p:nvPr>
            <p:ph type="title" hasCustomPrompt="1"/>
          </p:nvPr>
        </p:nvSpPr>
        <p:spPr>
          <a:xfrm>
            <a:off x="1289412" y="682294"/>
            <a:ext cx="10614110" cy="387798"/>
          </a:xfrm>
        </p:spPr>
        <p:txBody>
          <a:bodyPr anchor="b"/>
          <a:lstStyle>
            <a:lvl1pPr>
              <a:defRPr sz="2800"/>
            </a:lvl1pPr>
          </a:lstStyle>
          <a:p>
            <a:r>
              <a:rPr lang="en-US"/>
              <a:t>Click to add title</a:t>
            </a:r>
          </a:p>
        </p:txBody>
      </p:sp>
      <p:grpSp>
        <p:nvGrpSpPr>
          <p:cNvPr id="4" name="Group 3"/>
          <p:cNvGrpSpPr/>
          <p:nvPr userDrawn="1"/>
        </p:nvGrpSpPr>
        <p:grpSpPr>
          <a:xfrm>
            <a:off x="191589" y="1070092"/>
            <a:ext cx="11869783" cy="97898"/>
            <a:chOff x="191589" y="1070092"/>
            <a:chExt cx="11869783" cy="97898"/>
          </a:xfrm>
        </p:grpSpPr>
        <p:sp>
          <p:nvSpPr>
            <p:cNvPr id="21" name="Rectangle 11">
              <a:extLst>
                <a:ext uri="{FF2B5EF4-FFF2-40B4-BE49-F238E27FC236}">
                  <a16:creationId xmlns:a16="http://schemas.microsoft.com/office/drawing/2014/main" id="{3BEE02AA-3F87-4005-8099-FBC9718DDD55}"/>
                </a:ext>
              </a:extLst>
            </p:cNvPr>
            <p:cNvSpPr/>
            <p:nvPr/>
          </p:nvSpPr>
          <p:spPr>
            <a:xfrm>
              <a:off x="746937" y="1070092"/>
              <a:ext cx="485500"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DC11E594-9CD6-4AA3-963B-7D63B33A4A51}"/>
                </a:ext>
              </a:extLst>
            </p:cNvPr>
            <p:cNvCxnSpPr/>
            <p:nvPr/>
          </p:nvCxnSpPr>
          <p:spPr>
            <a:xfrm flipH="1">
              <a:off x="191589" y="1070092"/>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E58C44-C5E8-4F2A-8768-7B02C6FA32F7}"/>
                </a:ext>
              </a:extLst>
            </p:cNvPr>
            <p:cNvCxnSpPr/>
            <p:nvPr/>
          </p:nvCxnSpPr>
          <p:spPr>
            <a:xfrm flipH="1">
              <a:off x="262269" y="1122066"/>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5D2565-0252-40A1-9AF8-9A87442F6F08}"/>
                </a:ext>
              </a:extLst>
            </p:cNvPr>
            <p:cNvCxnSpPr/>
            <p:nvPr/>
          </p:nvCxnSpPr>
          <p:spPr>
            <a:xfrm flipH="1">
              <a:off x="191589" y="1167990"/>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832262-43E3-4A07-82F9-44A3C389201E}"/>
                </a:ext>
              </a:extLst>
            </p:cNvPr>
            <p:cNvCxnSpPr>
              <a:cxnSpLocks/>
            </p:cNvCxnSpPr>
            <p:nvPr userDrawn="1"/>
          </p:nvCxnSpPr>
          <p:spPr>
            <a:xfrm>
              <a:off x="1289412" y="1118586"/>
              <a:ext cx="10771960" cy="0"/>
            </a:xfrm>
            <a:prstGeom prst="line">
              <a:avLst/>
            </a:prstGeom>
            <a:noFill/>
            <a:ln w="12700" cap="flat" cmpd="sng" algn="ctr">
              <a:solidFill>
                <a:srgbClr val="FFC000"/>
              </a:solidFill>
              <a:prstDash val="solid"/>
              <a:miter lim="800000"/>
            </a:ln>
            <a:effectLst/>
          </p:spPr>
        </p:cxnSp>
      </p:grpSp>
    </p:spTree>
    <p:extLst>
      <p:ext uri="{BB962C8B-B14F-4D97-AF65-F5344CB8AC3E}">
        <p14:creationId xmlns:p14="http://schemas.microsoft.com/office/powerpoint/2010/main" val="46448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ient 8">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25791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itle 2"/>
          <p:cNvSpPr>
            <a:spLocks noGrp="1"/>
          </p:cNvSpPr>
          <p:nvPr>
            <p:ph type="title" hasCustomPrompt="1"/>
          </p:nvPr>
        </p:nvSpPr>
        <p:spPr>
          <a:xfrm>
            <a:off x="1058257" y="644194"/>
            <a:ext cx="10845265" cy="387798"/>
          </a:xfrm>
        </p:spPr>
        <p:txBody>
          <a:bodyPr anchor="b"/>
          <a:lstStyle>
            <a:lvl1pPr>
              <a:defRPr sz="2800"/>
            </a:lvl1pPr>
          </a:lstStyle>
          <a:p>
            <a:r>
              <a:rPr lang="en-US"/>
              <a:t>Click to add title</a:t>
            </a:r>
          </a:p>
        </p:txBody>
      </p:sp>
      <p:grpSp>
        <p:nvGrpSpPr>
          <p:cNvPr id="33" name="Group 32">
            <a:extLst>
              <a:ext uri="{FF2B5EF4-FFF2-40B4-BE49-F238E27FC236}">
                <a16:creationId xmlns:a16="http://schemas.microsoft.com/office/drawing/2014/main" id="{6E542512-36EF-412B-B089-57D5D6F17427}"/>
              </a:ext>
            </a:extLst>
          </p:cNvPr>
          <p:cNvGrpSpPr/>
          <p:nvPr userDrawn="1"/>
        </p:nvGrpSpPr>
        <p:grpSpPr>
          <a:xfrm>
            <a:off x="281553" y="998742"/>
            <a:ext cx="11778343" cy="97898"/>
            <a:chOff x="283028" y="1070092"/>
            <a:chExt cx="11778343" cy="97898"/>
          </a:xfrm>
        </p:grpSpPr>
        <p:cxnSp>
          <p:nvCxnSpPr>
            <p:cNvPr id="34" name="Straight Connector 33">
              <a:extLst>
                <a:ext uri="{FF2B5EF4-FFF2-40B4-BE49-F238E27FC236}">
                  <a16:creationId xmlns:a16="http://schemas.microsoft.com/office/drawing/2014/main" id="{CCB2A574-04D4-4196-9FFB-2730EAB13081}"/>
                </a:ext>
              </a:extLst>
            </p:cNvPr>
            <p:cNvCxnSpPr>
              <a:cxnSpLocks/>
            </p:cNvCxnSpPr>
            <p:nvPr/>
          </p:nvCxnSpPr>
          <p:spPr>
            <a:xfrm>
              <a:off x="1059732" y="1118586"/>
              <a:ext cx="11001639" cy="0"/>
            </a:xfrm>
            <a:prstGeom prst="line">
              <a:avLst/>
            </a:prstGeom>
            <a:ln w="12700">
              <a:solidFill>
                <a:schemeClr val="accent3"/>
              </a:solidFill>
            </a:ln>
          </p:spPr>
          <p:style>
            <a:lnRef idx="1">
              <a:schemeClr val="accent4"/>
            </a:lnRef>
            <a:fillRef idx="0">
              <a:schemeClr val="accent4"/>
            </a:fillRef>
            <a:effectRef idx="0">
              <a:schemeClr val="accent4"/>
            </a:effectRef>
            <a:fontRef idx="minor">
              <a:schemeClr val="tx1"/>
            </a:fontRef>
          </p:style>
        </p:cxnSp>
        <p:sp>
          <p:nvSpPr>
            <p:cNvPr id="35" name="Rectangle 11">
              <a:extLst>
                <a:ext uri="{FF2B5EF4-FFF2-40B4-BE49-F238E27FC236}">
                  <a16:creationId xmlns:a16="http://schemas.microsoft.com/office/drawing/2014/main" id="{5B3F89F9-A56C-4B93-916D-17D734A8A350}"/>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E342FA8D-39D5-4A0E-B424-B6C5CF82D2AB}"/>
                </a:ext>
              </a:extLst>
            </p:cNvPr>
            <p:cNvCxnSpPr/>
            <p:nvPr/>
          </p:nvCxnSpPr>
          <p:spPr>
            <a:xfrm flipH="1">
              <a:off x="283028"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FFE91A-B89F-4F15-B45A-2DDB75C8CD66}"/>
                </a:ext>
              </a:extLst>
            </p:cNvPr>
            <p:cNvCxnSpPr/>
            <p:nvPr/>
          </p:nvCxnSpPr>
          <p:spPr>
            <a:xfrm flipH="1">
              <a:off x="333034"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3F1C8E-2570-41A9-A43D-120A0A2FE922}"/>
                </a:ext>
              </a:extLst>
            </p:cNvPr>
            <p:cNvCxnSpPr/>
            <p:nvPr/>
          </p:nvCxnSpPr>
          <p:spPr>
            <a:xfrm flipH="1">
              <a:off x="283028"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3414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155121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33679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288478" y="2085628"/>
            <a:ext cx="1161504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646821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4093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288478" y="1544274"/>
            <a:ext cx="3793922"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15030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148920"/>
            <a:ext cx="1602997"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53128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901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504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27664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33622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04080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034671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89114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98469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88669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048978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93440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288478" y="1804650"/>
            <a:ext cx="6589075"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665924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89648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288478" y="2764203"/>
            <a:ext cx="2820160"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909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47473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3" name="Title 2"/>
          <p:cNvSpPr>
            <a:spLocks noGrp="1"/>
          </p:cNvSpPr>
          <p:nvPr>
            <p:ph type="title" hasCustomPrompt="1"/>
          </p:nvPr>
        </p:nvSpPr>
        <p:spPr>
          <a:xfrm>
            <a:off x="288478" y="2764203"/>
            <a:ext cx="2820160"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29909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599674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7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7457" y="5364179"/>
            <a:ext cx="12252960"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Tree>
    <p:extLst>
      <p:ext uri="{BB962C8B-B14F-4D97-AF65-F5344CB8AC3E}">
        <p14:creationId xmlns:p14="http://schemas.microsoft.com/office/powerpoint/2010/main" val="3915682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655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740715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19345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itle 4"/>
          <p:cNvSpPr>
            <a:spLocks noGrp="1"/>
          </p:cNvSpPr>
          <p:nvPr>
            <p:ph type="title" hasCustomPrompt="1"/>
          </p:nvPr>
        </p:nvSpPr>
        <p:spPr>
          <a:xfrm>
            <a:off x="288478" y="622800"/>
            <a:ext cx="5015168"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458209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35313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21" name="Title 4"/>
          <p:cNvSpPr>
            <a:spLocks noGrp="1"/>
          </p:cNvSpPr>
          <p:nvPr>
            <p:ph type="title" hasCustomPrompt="1"/>
          </p:nvPr>
        </p:nvSpPr>
        <p:spPr>
          <a:xfrm>
            <a:off x="288478" y="583120"/>
            <a:ext cx="5015168"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360611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19567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562401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3629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4" name="Title 4"/>
          <p:cNvSpPr>
            <a:spLocks noGrp="1"/>
          </p:cNvSpPr>
          <p:nvPr>
            <p:ph type="title" hasCustomPrompt="1"/>
          </p:nvPr>
        </p:nvSpPr>
        <p:spPr>
          <a:xfrm>
            <a:off x="288478" y="583120"/>
            <a:ext cx="6598322"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06309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497893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4769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348959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552433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4"/>
          <p:cNvSpPr>
            <a:spLocks noGrp="1"/>
          </p:cNvSpPr>
          <p:nvPr>
            <p:ph type="title" hasCustomPrompt="1"/>
          </p:nvPr>
        </p:nvSpPr>
        <p:spPr>
          <a:xfrm>
            <a:off x="288478" y="583120"/>
            <a:ext cx="11615045"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276466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61479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3177" y="5352150"/>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
        <p:nvSpPr>
          <p:cNvPr id="8" name="Rectangle 7">
            <a:extLst>
              <a:ext uri="{FF2B5EF4-FFF2-40B4-BE49-F238E27FC236}">
                <a16:creationId xmlns:a16="http://schemas.microsoft.com/office/drawing/2014/main" id="{1FB36784-505A-420F-AE3E-46E45F51B67E}"/>
              </a:ext>
            </a:extLst>
          </p:cNvPr>
          <p:cNvSpPr/>
          <p:nvPr userDrawn="1"/>
        </p:nvSpPr>
        <p:spPr>
          <a:xfrm>
            <a:off x="0" y="5497031"/>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1375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41673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47134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5" name="Picture 24">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26" name="Rectangle 25">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31" name="Straight Connector 30">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32"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9"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46121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169775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33614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1" name="Rectangle 10">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6" name="Straight Connector 15">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7"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22"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23"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775252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9" name="Object 28" hidden="1"/>
          <p:cNvGraphicFramePr>
            <a:graphicFrameLocks noChangeAspect="1"/>
          </p:cNvGraphicFramePr>
          <p:nvPr userDrawn="1">
            <p:custDataLst>
              <p:tags r:id="rId1"/>
            </p:custDataLst>
            <p:extLst>
              <p:ext uri="{D42A27DB-BD31-4B8C-83A1-F6EECF244321}">
                <p14:modId xmlns:p14="http://schemas.microsoft.com/office/powerpoint/2010/main" val="3978332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9" name="Object 2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10146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42212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288478" y="2085628"/>
            <a:ext cx="1161504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65294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64696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288478" y="2158987"/>
            <a:ext cx="4085522"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288478" y="1227048"/>
            <a:ext cx="4085522"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37298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556156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1" y="0"/>
            <a:ext cx="4284921" cy="6858000"/>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rot="5400000">
            <a:off x="878388" y="3385268"/>
            <a:ext cx="6857999"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203594" y="2504899"/>
            <a:ext cx="3836778"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9554206-1146-4CF1-80B7-D7AB08BA7CDF}"/>
              </a:ext>
            </a:extLst>
          </p:cNvPr>
          <p:cNvSpPr>
            <a:spLocks noGrp="1"/>
          </p:cNvSpPr>
          <p:nvPr>
            <p:ph type="title" hasCustomPrompt="1"/>
          </p:nvPr>
        </p:nvSpPr>
        <p:spPr>
          <a:xfrm>
            <a:off x="227600" y="418329"/>
            <a:ext cx="3812772" cy="1876815"/>
          </a:xfrm>
        </p:spPr>
        <p:txBody>
          <a:bodyPr>
            <a:normAutofit/>
          </a:bodyPr>
          <a:lstStyle>
            <a:lvl1pPr>
              <a:defRPr sz="3600" b="0"/>
            </a:lvl1pPr>
          </a:lstStyle>
          <a:p>
            <a:br>
              <a:rPr lang="en-US"/>
            </a:br>
            <a:endParaRPr lang="en-US"/>
          </a:p>
        </p:txBody>
      </p:sp>
      <p:sp>
        <p:nvSpPr>
          <p:cNvPr id="9" name="Rectangle 8">
            <a:extLst>
              <a:ext uri="{FF2B5EF4-FFF2-40B4-BE49-F238E27FC236}">
                <a16:creationId xmlns:a16="http://schemas.microsoft.com/office/drawing/2014/main" id="{3D802DBE-64AD-4E58-BD53-43FD177C33FC}"/>
              </a:ext>
            </a:extLst>
          </p:cNvPr>
          <p:cNvSpPr/>
          <p:nvPr userDrawn="1"/>
        </p:nvSpPr>
        <p:spPr>
          <a:xfrm rot="5400000">
            <a:off x="978355" y="3406140"/>
            <a:ext cx="6858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6164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1083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085828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16659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itle 4"/>
          <p:cNvSpPr>
            <a:spLocks noGrp="1"/>
          </p:cNvSpPr>
          <p:nvPr>
            <p:ph type="title" hasCustomPrompt="1"/>
          </p:nvPr>
        </p:nvSpPr>
        <p:spPr>
          <a:xfrm>
            <a:off x="288478" y="721619"/>
            <a:ext cx="6618051"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000020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56786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7" y="721619"/>
            <a:ext cx="8443106"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765200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01745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81703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5595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591844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12919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288478" y="1785600"/>
            <a:ext cx="6590010"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0092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81148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288478" y="2764203"/>
            <a:ext cx="2820160"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34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6992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288478" y="2764203"/>
            <a:ext cx="2820160"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619593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0576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8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12643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22013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81699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15444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98462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595435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799915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99769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7244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890174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0457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22696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4160200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8057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611020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426984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28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784956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1.xml"/><Relationship Id="rId21" Type="http://schemas.openxmlformats.org/officeDocument/2006/relationships/slideLayout" Target="../slideLayouts/slideLayout56.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63" Type="http://schemas.openxmlformats.org/officeDocument/2006/relationships/slideLayout" Target="../slideLayouts/slideLayout98.xml"/><Relationship Id="rId68" Type="http://schemas.openxmlformats.org/officeDocument/2006/relationships/slideLayout" Target="../slideLayouts/slideLayout103.xml"/><Relationship Id="rId16" Type="http://schemas.openxmlformats.org/officeDocument/2006/relationships/slideLayout" Target="../slideLayouts/slideLayout51.xml"/><Relationship Id="rId11" Type="http://schemas.openxmlformats.org/officeDocument/2006/relationships/slideLayout" Target="../slideLayouts/slideLayout46.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3" Type="http://schemas.openxmlformats.org/officeDocument/2006/relationships/slideLayout" Target="../slideLayouts/slideLayout88.xml"/><Relationship Id="rId58" Type="http://schemas.openxmlformats.org/officeDocument/2006/relationships/slideLayout" Target="../slideLayouts/slideLayout93.xml"/><Relationship Id="rId74" Type="http://schemas.openxmlformats.org/officeDocument/2006/relationships/slideLayout" Target="../slideLayouts/slideLayout109.xml"/><Relationship Id="rId79" Type="http://schemas.openxmlformats.org/officeDocument/2006/relationships/tags" Target="../tags/tag1.xml"/><Relationship Id="rId5" Type="http://schemas.openxmlformats.org/officeDocument/2006/relationships/slideLayout" Target="../slideLayouts/slideLayout40.xml"/><Relationship Id="rId61" Type="http://schemas.openxmlformats.org/officeDocument/2006/relationships/slideLayout" Target="../slideLayouts/slideLayout96.xml"/><Relationship Id="rId82" Type="http://schemas.openxmlformats.org/officeDocument/2006/relationships/image" Target="../media/image4.emf"/><Relationship Id="rId19" Type="http://schemas.openxmlformats.org/officeDocument/2006/relationships/slideLayout" Target="../slideLayouts/slideLayout5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56" Type="http://schemas.openxmlformats.org/officeDocument/2006/relationships/slideLayout" Target="../slideLayouts/slideLayout91.xml"/><Relationship Id="rId64" Type="http://schemas.openxmlformats.org/officeDocument/2006/relationships/slideLayout" Target="../slideLayouts/slideLayout99.xml"/><Relationship Id="rId69" Type="http://schemas.openxmlformats.org/officeDocument/2006/relationships/slideLayout" Target="../slideLayouts/slideLayout104.xml"/><Relationship Id="rId77" Type="http://schemas.openxmlformats.org/officeDocument/2006/relationships/slideLayout" Target="../slideLayouts/slideLayout112.xml"/><Relationship Id="rId8" Type="http://schemas.openxmlformats.org/officeDocument/2006/relationships/slideLayout" Target="../slideLayouts/slideLayout43.xml"/><Relationship Id="rId51" Type="http://schemas.openxmlformats.org/officeDocument/2006/relationships/slideLayout" Target="../slideLayouts/slideLayout86.xml"/><Relationship Id="rId72" Type="http://schemas.openxmlformats.org/officeDocument/2006/relationships/slideLayout" Target="../slideLayouts/slideLayout107.xml"/><Relationship Id="rId80" Type="http://schemas.openxmlformats.org/officeDocument/2006/relationships/tags" Target="../tags/tag2.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59" Type="http://schemas.openxmlformats.org/officeDocument/2006/relationships/slideLayout" Target="../slideLayouts/slideLayout94.xml"/><Relationship Id="rId67" Type="http://schemas.openxmlformats.org/officeDocument/2006/relationships/slideLayout" Target="../slideLayouts/slideLayout102.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54" Type="http://schemas.openxmlformats.org/officeDocument/2006/relationships/slideLayout" Target="../slideLayouts/slideLayout89.xml"/><Relationship Id="rId62" Type="http://schemas.openxmlformats.org/officeDocument/2006/relationships/slideLayout" Target="../slideLayouts/slideLayout97.xml"/><Relationship Id="rId70" Type="http://schemas.openxmlformats.org/officeDocument/2006/relationships/slideLayout" Target="../slideLayouts/slideLayout105.xml"/><Relationship Id="rId75" Type="http://schemas.openxmlformats.org/officeDocument/2006/relationships/slideLayout" Target="../slideLayouts/slideLayout110.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slideLayout" Target="../slideLayouts/slideLayout92.xml"/><Relationship Id="rId10" Type="http://schemas.openxmlformats.org/officeDocument/2006/relationships/slideLayout" Target="../slideLayouts/slideLayout45.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slideLayout" Target="../slideLayouts/slideLayout95.xml"/><Relationship Id="rId65" Type="http://schemas.openxmlformats.org/officeDocument/2006/relationships/slideLayout" Target="../slideLayouts/slideLayout100.xml"/><Relationship Id="rId73" Type="http://schemas.openxmlformats.org/officeDocument/2006/relationships/slideLayout" Target="../slideLayouts/slideLayout108.xml"/><Relationship Id="rId78" Type="http://schemas.openxmlformats.org/officeDocument/2006/relationships/theme" Target="../theme/theme2.xml"/><Relationship Id="rId81" Type="http://schemas.openxmlformats.org/officeDocument/2006/relationships/oleObject" Target="../embeddings/oleObject1.bin"/><Relationship Id="rId4" Type="http://schemas.openxmlformats.org/officeDocument/2006/relationships/slideLayout" Target="../slideLayouts/slideLayout39.xml"/><Relationship Id="rId9" Type="http://schemas.openxmlformats.org/officeDocument/2006/relationships/slideLayout" Target="../slideLayouts/slideLayout44.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9" Type="http://schemas.openxmlformats.org/officeDocument/2006/relationships/slideLayout" Target="../slideLayouts/slideLayout74.xml"/><Relationship Id="rId34" Type="http://schemas.openxmlformats.org/officeDocument/2006/relationships/slideLayout" Target="../slideLayouts/slideLayout69.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76" Type="http://schemas.openxmlformats.org/officeDocument/2006/relationships/slideLayout" Target="../slideLayouts/slideLayout111.xml"/><Relationship Id="rId7" Type="http://schemas.openxmlformats.org/officeDocument/2006/relationships/slideLayout" Target="../slideLayouts/slideLayout42.xml"/><Relationship Id="rId71" Type="http://schemas.openxmlformats.org/officeDocument/2006/relationships/slideLayout" Target="../slideLayouts/slideLayout106.xml"/><Relationship Id="rId2" Type="http://schemas.openxmlformats.org/officeDocument/2006/relationships/slideLayout" Target="../slideLayouts/slideLayout37.xml"/><Relationship Id="rId29" Type="http://schemas.openxmlformats.org/officeDocument/2006/relationships/slideLayout" Target="../slideLayouts/slideLayout64.xml"/><Relationship Id="rId24" Type="http://schemas.openxmlformats.org/officeDocument/2006/relationships/slideLayout" Target="../slideLayouts/slideLayout59.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66"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9.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0.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6.xml"/><Relationship Id="rId7" Type="http://schemas.openxmlformats.org/officeDocument/2006/relationships/theme" Target="../theme/theme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50000">
              <a:srgbClr val="0070C0"/>
            </a:gs>
            <a:gs pos="100000">
              <a:srgbClr val="0070C0"/>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9/26/2023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545305174"/>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9" r:id="rId8"/>
    <p:sldLayoutId id="2147483910" r:id="rId9"/>
    <p:sldLayoutId id="2147483929" r:id="rId10"/>
    <p:sldLayoutId id="2147483930" r:id="rId11"/>
    <p:sldLayoutId id="2147483934" r:id="rId12"/>
    <p:sldLayoutId id="2147483936" r:id="rId13"/>
    <p:sldLayoutId id="2147483931" r:id="rId14"/>
    <p:sldLayoutId id="2147483933" r:id="rId15"/>
    <p:sldLayoutId id="2147483935" r:id="rId16"/>
    <p:sldLayoutId id="2147483932"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9"/>
            </p:custDataLst>
            <p:extLst>
              <p:ext uri="{D42A27DB-BD31-4B8C-83A1-F6EECF244321}">
                <p14:modId xmlns:p14="http://schemas.microsoft.com/office/powerpoint/2010/main" val="10410993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1" imgW="270" imgH="270" progId="TCLayout.ActiveDocument.1">
                  <p:embed/>
                </p:oleObj>
              </mc:Choice>
              <mc:Fallback>
                <p:oleObj name="think-cell Slide" r:id="rId81" imgW="270" imgH="270" progId="TCLayout.ActiveDocument.1">
                  <p:embed/>
                  <p:pic>
                    <p:nvPicPr>
                      <p:cNvPr id="2" name="Object 1" hidden="1"/>
                      <p:cNvPicPr/>
                      <p:nvPr/>
                    </p:nvPicPr>
                    <p:blipFill>
                      <a:blip r:embed="rId82"/>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80"/>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57530739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 id="2147483978" r:id="rId41"/>
    <p:sldLayoutId id="2147483979" r:id="rId42"/>
    <p:sldLayoutId id="2147483980" r:id="rId43"/>
    <p:sldLayoutId id="2147483981" r:id="rId44"/>
    <p:sldLayoutId id="2147483982" r:id="rId45"/>
    <p:sldLayoutId id="2147483983" r:id="rId46"/>
    <p:sldLayoutId id="2147483984" r:id="rId47"/>
    <p:sldLayoutId id="2147483985" r:id="rId48"/>
    <p:sldLayoutId id="2147483986" r:id="rId49"/>
    <p:sldLayoutId id="2147483987" r:id="rId50"/>
    <p:sldLayoutId id="2147483988" r:id="rId51"/>
    <p:sldLayoutId id="2147483989" r:id="rId52"/>
    <p:sldLayoutId id="2147483990" r:id="rId53"/>
    <p:sldLayoutId id="2147483991" r:id="rId54"/>
    <p:sldLayoutId id="2147483992" r:id="rId55"/>
    <p:sldLayoutId id="2147483993" r:id="rId56"/>
    <p:sldLayoutId id="2147483994" r:id="rId57"/>
    <p:sldLayoutId id="2147483995" r:id="rId58"/>
    <p:sldLayoutId id="2147483996" r:id="rId59"/>
    <p:sldLayoutId id="2147483997" r:id="rId60"/>
    <p:sldLayoutId id="2147483998" r:id="rId61"/>
    <p:sldLayoutId id="2147483999" r:id="rId62"/>
    <p:sldLayoutId id="2147484000" r:id="rId63"/>
    <p:sldLayoutId id="2147484001" r:id="rId64"/>
    <p:sldLayoutId id="2147484002" r:id="rId65"/>
    <p:sldLayoutId id="2147484003" r:id="rId66"/>
    <p:sldLayoutId id="2147484004" r:id="rId67"/>
    <p:sldLayoutId id="2147484005" r:id="rId68"/>
    <p:sldLayoutId id="2147484006" r:id="rId69"/>
    <p:sldLayoutId id="2147484007" r:id="rId70"/>
    <p:sldLayoutId id="2147484008" r:id="rId71"/>
    <p:sldLayoutId id="2147484009" r:id="rId72"/>
    <p:sldLayoutId id="2147484010" r:id="rId73"/>
    <p:sldLayoutId id="2147484011" r:id="rId74"/>
    <p:sldLayoutId id="2147484012" r:id="rId75"/>
    <p:sldLayoutId id="2147484013" r:id="rId76"/>
    <p:sldLayoutId id="2147484014" r:id="rId7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152400"/>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pPr>
            <a:endParaRPr lang="en-US" sz="1800" dirty="0">
              <a:solidFill>
                <a:srgbClr val="000000"/>
              </a:solidFill>
            </a:endParaRPr>
          </a:p>
        </p:txBody>
      </p:sp>
      <p:sp>
        <p:nvSpPr>
          <p:cNvPr id="7" name="Rectangle 6"/>
          <p:cNvSpPr/>
          <p:nvPr/>
        </p:nvSpPr>
        <p:spPr>
          <a:xfrm>
            <a:off x="0" y="6587592"/>
            <a:ext cx="12192000" cy="307777"/>
          </a:xfrm>
          <a:prstGeom prst="rect">
            <a:avLst/>
          </a:prstGeom>
          <a:solidFill>
            <a:srgbClr val="002060"/>
          </a:solidFill>
          <a:ln>
            <a:noFill/>
          </a:ln>
        </p:spPr>
        <p:txBody>
          <a:bodyPr wrap="square">
            <a:spAutoFit/>
          </a:bodyPr>
          <a:lstStyle/>
          <a:p>
            <a:pPr fontAlgn="base">
              <a:spcBef>
                <a:spcPct val="50000"/>
              </a:spcBef>
              <a:spcAft>
                <a:spcPct val="0"/>
              </a:spcAft>
              <a:defRPr/>
            </a:pPr>
            <a:r>
              <a:rPr lang="en-US" sz="1300" b="1" dirty="0">
                <a:solidFill>
                  <a:srgbClr val="FFFFFF"/>
                </a:solidFill>
                <a:latin typeface="Calibri" panose="020F0502020204030204" pitchFamily="34" charset="0"/>
                <a:ea typeface="Segoe UI Symbol" panose="020B0502040204020203" pitchFamily="34" charset="0"/>
                <a:cs typeface="Calibri" panose="020F0502020204030204" pitchFamily="34" charset="0"/>
              </a:rPr>
              <a:t>                              Kansas Statewide Survey: Attitudes Toward Vaccines </a:t>
            </a:r>
            <a:r>
              <a:rPr lang="en-US" sz="1400" b="1" dirty="0">
                <a:solidFill>
                  <a:srgbClr val="FFFFFF"/>
                </a:solidFill>
                <a:latin typeface="Calibri" panose="020F0502020204030204" pitchFamily="34" charset="0"/>
                <a:cs typeface="Times New Roman" pitchFamily="18" charset="0"/>
              </a:rPr>
              <a:t>– </a:t>
            </a:r>
            <a:r>
              <a:rPr lang="en-US" sz="1300" b="1" dirty="0">
                <a:solidFill>
                  <a:srgbClr val="FFFFFF"/>
                </a:solidFill>
                <a:latin typeface="Calibri" panose="020F0502020204030204" pitchFamily="34" charset="0"/>
                <a:ea typeface="Segoe UI Symbol" panose="020B0502040204020203" pitchFamily="34" charset="0"/>
                <a:cs typeface="Calibri" panose="020F0502020204030204" pitchFamily="34" charset="0"/>
              </a:rPr>
              <a:t>January 27-February 3, 2022   	                               </a:t>
            </a:r>
            <a:fld id="{C712A707-FA10-4DDE-AE8B-5062A92E4602}" type="slidenum">
              <a:rPr lang="en-US" sz="1300" b="1" i="1">
                <a:solidFill>
                  <a:srgbClr val="FFFFFF"/>
                </a:solidFill>
                <a:latin typeface="Calibri" panose="020F0502020204030204" pitchFamily="34" charset="0"/>
                <a:ea typeface="Segoe UI Symbol" panose="020B0502040204020203" pitchFamily="34" charset="0"/>
                <a:cs typeface="Calibri" panose="020F0502020204030204" pitchFamily="34" charset="0"/>
              </a:rPr>
              <a:pPr fontAlgn="base">
                <a:spcBef>
                  <a:spcPct val="50000"/>
                </a:spcBef>
                <a:spcAft>
                  <a:spcPct val="0"/>
                </a:spcAft>
                <a:defRPr/>
              </a:pPr>
              <a:t>‹#›</a:t>
            </a:fld>
            <a:endParaRPr lang="en-US" sz="1300" b="1" i="1" dirty="0">
              <a:solidFill>
                <a:srgbClr val="FFFFFF"/>
              </a:solidFill>
              <a:latin typeface="Calibri" panose="020F0502020204030204" pitchFamily="34" charset="0"/>
              <a:ea typeface="Segoe UI Symbol" panose="020B0502040204020203" pitchFamily="34" charset="0"/>
              <a:cs typeface="Calibri" panose="020F0502020204030204" pitchFamily="34" charset="0"/>
            </a:endParaRPr>
          </a:p>
        </p:txBody>
      </p:sp>
      <p:pic>
        <p:nvPicPr>
          <p:cNvPr id="6" name="Picture 5">
            <a:extLst>
              <a:ext uri="{FF2B5EF4-FFF2-40B4-BE49-F238E27FC236}">
                <a16:creationId xmlns:a16="http://schemas.microsoft.com/office/drawing/2014/main" id="{8DA5367D-945F-4FFA-8F83-83745C444470}"/>
              </a:ext>
            </a:extLst>
          </p:cNvPr>
          <p:cNvPicPr>
            <a:picLocks noChangeAspect="1"/>
          </p:cNvPicPr>
          <p:nvPr userDrawn="1"/>
        </p:nvPicPr>
        <p:blipFill>
          <a:blip r:embed="rId13"/>
          <a:stretch>
            <a:fillRect/>
          </a:stretch>
        </p:blipFill>
        <p:spPr>
          <a:xfrm>
            <a:off x="28355" y="6674241"/>
            <a:ext cx="887412" cy="152400"/>
          </a:xfrm>
          <a:prstGeom prst="rect">
            <a:avLst/>
          </a:prstGeom>
        </p:spPr>
      </p:pic>
      <p:pic>
        <p:nvPicPr>
          <p:cNvPr id="2050" name="Picture 2" descr="Nurture KC | Healthcare | Board of Directors | Nonprofit Member - Nonprofit  Connect">
            <a:extLst>
              <a:ext uri="{FF2B5EF4-FFF2-40B4-BE49-F238E27FC236}">
                <a16:creationId xmlns:a16="http://schemas.microsoft.com/office/drawing/2014/main" id="{39AA6BBB-40CD-4C68-9504-81FED3FEC0CA}"/>
              </a:ext>
            </a:extLst>
          </p:cNvPr>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41690"/>
          <a:stretch/>
        </p:blipFill>
        <p:spPr bwMode="auto">
          <a:xfrm>
            <a:off x="1017670" y="6614888"/>
            <a:ext cx="575481" cy="25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773696"/>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5ABB2191-1422-877A-B3B4-5AB65DEF2180}"/>
              </a:ext>
            </a:extLst>
          </p:cNvPr>
          <p:cNvSpPr>
            <a:spLocks noGrp="1"/>
          </p:cNvSpPr>
          <p:nvPr>
            <p:ph type="body" idx="1"/>
          </p:nvPr>
        </p:nvSpPr>
        <p:spPr bwMode="auto">
          <a:xfrm>
            <a:off x="609600" y="18288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Title Placeholder 5">
            <a:extLst>
              <a:ext uri="{FF2B5EF4-FFF2-40B4-BE49-F238E27FC236}">
                <a16:creationId xmlns:a16="http://schemas.microsoft.com/office/drawing/2014/main" id="{CB65E849-8F8F-A35F-F730-14589687FC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0800223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Lst>
  <p:txStyles>
    <p:titleStyle>
      <a:lvl1pPr algn="ctr" rtl="0" eaLnBrk="0" fontAlgn="base" hangingPunct="0">
        <a:spcBef>
          <a:spcPct val="0"/>
        </a:spcBef>
        <a:spcAft>
          <a:spcPct val="0"/>
        </a:spcAft>
        <a:defRPr sz="5000" b="1"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a:solidFill>
            <a:srgbClr val="0B87D6"/>
          </a:solidFill>
          <a:latin typeface="Arial" charset="0"/>
        </a:defRPr>
      </a:lvl6pPr>
      <a:lvl7pPr marL="914400" algn="ctr" rtl="0" fontAlgn="base">
        <a:spcBef>
          <a:spcPct val="0"/>
        </a:spcBef>
        <a:spcAft>
          <a:spcPct val="0"/>
        </a:spcAft>
        <a:defRPr sz="4400">
          <a:solidFill>
            <a:srgbClr val="0B87D6"/>
          </a:solidFill>
          <a:latin typeface="Arial" charset="0"/>
        </a:defRPr>
      </a:lvl7pPr>
      <a:lvl8pPr marL="1371600" algn="ctr" rtl="0" fontAlgn="base">
        <a:spcBef>
          <a:spcPct val="0"/>
        </a:spcBef>
        <a:spcAft>
          <a:spcPct val="0"/>
        </a:spcAft>
        <a:defRPr sz="4400">
          <a:solidFill>
            <a:srgbClr val="0B87D6"/>
          </a:solidFill>
          <a:latin typeface="Arial" charset="0"/>
        </a:defRPr>
      </a:lvl8pPr>
      <a:lvl9pPr marL="1828800" algn="ctr" rtl="0" fontAlgn="base">
        <a:spcBef>
          <a:spcPct val="0"/>
        </a:spcBef>
        <a:spcAft>
          <a:spcPct val="0"/>
        </a:spcAft>
        <a:defRPr sz="4400">
          <a:solidFill>
            <a:srgbClr val="0B87D6"/>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bg2"/>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A6A6A6"/>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hyperlink" Target="https://www.kdhe.ks.gov/1476/Influenza-Surveillanc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cdc.gov/vaccines/pregnancy/pregnant-women/need-to-know-sp.html" TargetMode="External"/><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hyperlink" Target="https://espanol.cdc.gov/flu/highrisk/qa_vacpregnant.htm" TargetMode="External"/><Relationship Id="rId4" Type="http://schemas.openxmlformats.org/officeDocument/2006/relationships/hyperlink" Target="https://www.acog.org/-/media/project/acog/acogorg/womens-health/images/infographics/flu-vaccine_es.jp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ideo" Target="https://www.youtube.com/embed/VCBdLedi7eE?feature=oembed" TargetMode="Externa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ajog.org/article/S0002-9378(12)00722-3/fulltext"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hyperlink" Target="https://vaccinateyourfamily.org/wp-content/uploads/2022/05/ENG-FOTONOVELA.pdf" TargetMode="External"/><Relationship Id="rId4" Type="http://schemas.openxmlformats.org/officeDocument/2006/relationships/hyperlink" Target="https://vaccinateyourfamily.org/wp-content/uploads/2022/05/Fotonovela-Spanish-Printable.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familiesfightingflu.org/family-story/the-das-family/" TargetMode="External"/><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49B5-2EEA-4C93-ACAE-DA9126763A54}"/>
              </a:ext>
            </a:extLst>
          </p:cNvPr>
          <p:cNvSpPr>
            <a:spLocks noGrp="1"/>
          </p:cNvSpPr>
          <p:nvPr>
            <p:ph type="ctrTitle"/>
          </p:nvPr>
        </p:nvSpPr>
        <p:spPr>
          <a:xfrm>
            <a:off x="103909" y="2742465"/>
            <a:ext cx="8720547" cy="1373070"/>
          </a:xfrm>
        </p:spPr>
        <p:txBody>
          <a:bodyPr/>
          <a:lstStyle/>
          <a:p>
            <a:r>
              <a:rPr lang="es-ES" sz="4800" dirty="0"/>
              <a:t>Vacunas para mi bebé </a:t>
            </a:r>
            <a:br>
              <a:rPr lang="es-ES" sz="4800" dirty="0"/>
            </a:br>
            <a:r>
              <a:rPr lang="es-ES" sz="4800" dirty="0"/>
              <a:t>durante el embarazo</a:t>
            </a:r>
            <a:endParaRPr lang="en-US" sz="4800" dirty="0"/>
          </a:p>
        </p:txBody>
      </p:sp>
      <p:pic>
        <p:nvPicPr>
          <p:cNvPr id="4" name="Content Placeholder 7">
            <a:extLst>
              <a:ext uri="{FF2B5EF4-FFF2-40B4-BE49-F238E27FC236}">
                <a16:creationId xmlns:a16="http://schemas.microsoft.com/office/drawing/2014/main" id="{11E806CE-3657-4FE0-9092-7E06E470E654}"/>
              </a:ext>
            </a:extLst>
          </p:cNvPr>
          <p:cNvPicPr>
            <a:picLocks noChangeAspect="1"/>
          </p:cNvPicPr>
          <p:nvPr/>
        </p:nvPicPr>
        <p:blipFill>
          <a:blip r:embed="rId3"/>
          <a:stretch>
            <a:fillRect/>
          </a:stretch>
        </p:blipFill>
        <p:spPr>
          <a:xfrm>
            <a:off x="9371985" y="2963044"/>
            <a:ext cx="2716106" cy="914400"/>
          </a:xfrm>
          <a:prstGeom prst="rect">
            <a:avLst/>
          </a:prstGeom>
        </p:spPr>
      </p:pic>
      <p:sp>
        <p:nvSpPr>
          <p:cNvPr id="6" name="Subtitle 5">
            <a:extLst>
              <a:ext uri="{FF2B5EF4-FFF2-40B4-BE49-F238E27FC236}">
                <a16:creationId xmlns:a16="http://schemas.microsoft.com/office/drawing/2014/main" id="{D7517040-023D-12DA-47C1-D8E29985EA9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00697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 hand, dark&#10;&#10;Description automatically generated">
            <a:extLst>
              <a:ext uri="{FF2B5EF4-FFF2-40B4-BE49-F238E27FC236}">
                <a16:creationId xmlns:a16="http://schemas.microsoft.com/office/drawing/2014/main" id="{58EAC174-766F-F2A4-3640-C6446EE9D8B9}"/>
              </a:ext>
            </a:extLst>
          </p:cNvPr>
          <p:cNvPicPr>
            <a:picLocks noChangeAspect="1"/>
          </p:cNvPicPr>
          <p:nvPr/>
        </p:nvPicPr>
        <p:blipFill rotWithShape="1">
          <a:blip r:embed="rId3"/>
          <a:srcRect l="19087" t="22079" b="20501"/>
          <a:stretch/>
        </p:blipFill>
        <p:spPr>
          <a:xfrm>
            <a:off x="4211186" y="3019557"/>
            <a:ext cx="3555614" cy="3154065"/>
          </a:xfrm>
          <a:prstGeom prst="rect">
            <a:avLst/>
          </a:prstGeom>
        </p:spPr>
      </p:pic>
      <p:sp>
        <p:nvSpPr>
          <p:cNvPr id="2" name="Title 1">
            <a:extLst>
              <a:ext uri="{FF2B5EF4-FFF2-40B4-BE49-F238E27FC236}">
                <a16:creationId xmlns:a16="http://schemas.microsoft.com/office/drawing/2014/main" id="{9117401A-3596-5268-3146-C643EDDA18AA}"/>
              </a:ext>
            </a:extLst>
          </p:cNvPr>
          <p:cNvSpPr>
            <a:spLocks noGrp="1"/>
          </p:cNvSpPr>
          <p:nvPr>
            <p:ph type="title"/>
          </p:nvPr>
        </p:nvSpPr>
        <p:spPr/>
        <p:txBody>
          <a:bodyPr/>
          <a:lstStyle/>
          <a:p>
            <a:r>
              <a:rPr lang="en-US" dirty="0"/>
              <a:t>Influenza (gripe)</a:t>
            </a:r>
          </a:p>
        </p:txBody>
      </p:sp>
      <p:sp>
        <p:nvSpPr>
          <p:cNvPr id="3" name="Content Placeholder 2">
            <a:extLst>
              <a:ext uri="{FF2B5EF4-FFF2-40B4-BE49-F238E27FC236}">
                <a16:creationId xmlns:a16="http://schemas.microsoft.com/office/drawing/2014/main" id="{4AA77030-B9CD-0EB5-5A5E-701AA082BCD0}"/>
              </a:ext>
            </a:extLst>
          </p:cNvPr>
          <p:cNvSpPr>
            <a:spLocks noGrp="1"/>
          </p:cNvSpPr>
          <p:nvPr>
            <p:ph idx="1"/>
          </p:nvPr>
        </p:nvSpPr>
        <p:spPr>
          <a:xfrm>
            <a:off x="507460" y="1376061"/>
            <a:ext cx="11177081" cy="1483871"/>
          </a:xfrm>
        </p:spPr>
        <p:txBody>
          <a:bodyPr>
            <a:normAutofit fontScale="55000" lnSpcReduction="20000"/>
          </a:bodyPr>
          <a:lstStyle/>
          <a:p>
            <a:pPr marL="0" indent="0" algn="ctr" fontAlgn="base" latinLnBrk="0">
              <a:buNone/>
            </a:pPr>
            <a:endParaRPr lang="en-US" sz="4800" b="1" dirty="0">
              <a:solidFill>
                <a:srgbClr val="0070C0"/>
              </a:solidFill>
              <a:latin typeface="+mj-lt"/>
            </a:endParaRPr>
          </a:p>
          <a:p>
            <a:pPr marL="0" indent="0" algn="ctr" fontAlgn="base" latinLnBrk="0">
              <a:buNone/>
            </a:pPr>
            <a:r>
              <a:rPr lang="es-ES" sz="5900" b="1" i="0" dirty="0">
                <a:solidFill>
                  <a:schemeClr val="bg2">
                    <a:lumMod val="60000"/>
                    <a:lumOff val="40000"/>
                  </a:schemeClr>
                </a:solidFill>
                <a:effectLst/>
                <a:latin typeface="lato" panose="020F0502020204030203" pitchFamily="34" charset="0"/>
              </a:rPr>
              <a:t>Cuando se vacuna contra la gripe, ayuda a proteger a su feto, a su recién nacido y a usted misma.</a:t>
            </a:r>
            <a:br>
              <a:rPr lang="en-US" b="1" i="0" dirty="0">
                <a:solidFill>
                  <a:schemeClr val="bg2">
                    <a:lumMod val="60000"/>
                    <a:lumOff val="40000"/>
                  </a:schemeClr>
                </a:solidFill>
                <a:effectLst/>
                <a:latin typeface="lato" panose="020F0502020204030203" pitchFamily="34" charset="0"/>
              </a:rPr>
            </a:br>
            <a:endParaRPr lang="en-US" b="1" dirty="0">
              <a:solidFill>
                <a:schemeClr val="bg2">
                  <a:lumMod val="60000"/>
                  <a:lumOff val="40000"/>
                </a:schemeClr>
              </a:solidFill>
            </a:endParaRPr>
          </a:p>
        </p:txBody>
      </p:sp>
      <p:sp>
        <p:nvSpPr>
          <p:cNvPr id="4" name="TextBox 3">
            <a:extLst>
              <a:ext uri="{FF2B5EF4-FFF2-40B4-BE49-F238E27FC236}">
                <a16:creationId xmlns:a16="http://schemas.microsoft.com/office/drawing/2014/main" id="{36E02810-4D1D-5BC9-0757-703ABB9891CF}"/>
              </a:ext>
            </a:extLst>
          </p:cNvPr>
          <p:cNvSpPr txBox="1"/>
          <p:nvPr/>
        </p:nvSpPr>
        <p:spPr>
          <a:xfrm>
            <a:off x="617499" y="2862996"/>
            <a:ext cx="3458990" cy="3416320"/>
          </a:xfrm>
          <a:prstGeom prst="rect">
            <a:avLst/>
          </a:prstGeom>
          <a:noFill/>
        </p:spPr>
        <p:txBody>
          <a:bodyPr wrap="square" rtlCol="0">
            <a:spAutoFit/>
          </a:bodyPr>
          <a:lstStyle/>
          <a:p>
            <a:r>
              <a:rPr lang="es-ES" dirty="0">
                <a:solidFill>
                  <a:srgbClr val="003B68"/>
                </a:solidFill>
                <a:latin typeface="+mj-lt"/>
              </a:rPr>
              <a:t>Dentro de las </a:t>
            </a:r>
            <a:r>
              <a:rPr lang="es-ES" b="1" i="1" dirty="0">
                <a:solidFill>
                  <a:srgbClr val="003B68"/>
                </a:solidFill>
                <a:latin typeface="+mj-lt"/>
              </a:rPr>
              <a:t>2 semanas </a:t>
            </a:r>
            <a:r>
              <a:rPr lang="es-ES" dirty="0">
                <a:solidFill>
                  <a:srgbClr val="003B68"/>
                </a:solidFill>
                <a:latin typeface="+mj-lt"/>
              </a:rPr>
              <a:t>posteriores a la vacuna contra la gripe, los anticuerpos de la madre contra la gripe pasan al feto a través de la placenta.</a:t>
            </a:r>
          </a:p>
          <a:p>
            <a:endParaRPr lang="es-ES" dirty="0">
              <a:solidFill>
                <a:srgbClr val="003B68"/>
              </a:solidFill>
              <a:latin typeface="+mj-lt"/>
            </a:endParaRPr>
          </a:p>
          <a:p>
            <a:r>
              <a:rPr lang="es-ES" dirty="0">
                <a:solidFill>
                  <a:srgbClr val="003B68"/>
                </a:solidFill>
                <a:latin typeface="+mj-lt"/>
              </a:rPr>
              <a:t>De esta manera, </a:t>
            </a:r>
            <a:r>
              <a:rPr lang="es-ES" b="1" dirty="0">
                <a:solidFill>
                  <a:srgbClr val="003B68"/>
                </a:solidFill>
                <a:latin typeface="+mj-lt"/>
              </a:rPr>
              <a:t>la vacunación materna ofrece protección </a:t>
            </a:r>
            <a:r>
              <a:rPr lang="es-ES" dirty="0">
                <a:solidFill>
                  <a:srgbClr val="003B68"/>
                </a:solidFill>
                <a:latin typeface="+mj-lt"/>
              </a:rPr>
              <a:t>mediante la transmisión de anticuerpos a través de la placenta y, posparto, a través de la leche materna.</a:t>
            </a:r>
            <a:endParaRPr lang="en-US" dirty="0">
              <a:solidFill>
                <a:srgbClr val="003B68"/>
              </a:solidFill>
              <a:latin typeface="+mj-lt"/>
            </a:endParaRPr>
          </a:p>
        </p:txBody>
      </p:sp>
      <p:sp>
        <p:nvSpPr>
          <p:cNvPr id="5" name="TextBox 4">
            <a:extLst>
              <a:ext uri="{FF2B5EF4-FFF2-40B4-BE49-F238E27FC236}">
                <a16:creationId xmlns:a16="http://schemas.microsoft.com/office/drawing/2014/main" id="{9A504757-6956-9AE1-8B0D-E575146DA1BB}"/>
              </a:ext>
            </a:extLst>
          </p:cNvPr>
          <p:cNvSpPr txBox="1"/>
          <p:nvPr/>
        </p:nvSpPr>
        <p:spPr>
          <a:xfrm>
            <a:off x="8106489" y="2776361"/>
            <a:ext cx="3555613" cy="3970318"/>
          </a:xfrm>
          <a:prstGeom prst="rect">
            <a:avLst/>
          </a:prstGeom>
          <a:noFill/>
        </p:spPr>
        <p:txBody>
          <a:bodyPr wrap="square" rtlCol="0">
            <a:spAutoFit/>
          </a:bodyPr>
          <a:lstStyle/>
          <a:p>
            <a:pPr algn="l" fontAlgn="base"/>
            <a:r>
              <a:rPr lang="es-ES" b="0" i="0" dirty="0">
                <a:solidFill>
                  <a:srgbClr val="003B68"/>
                </a:solidFill>
                <a:effectLst/>
                <a:latin typeface="+mj-lt"/>
              </a:rPr>
              <a:t>Dado que los bebés &lt;6 meses de edad no pueden recibir la vacuna contra la gripe, esta protección indirecta es actualmente </a:t>
            </a:r>
            <a:r>
              <a:rPr lang="es-ES" b="1" dirty="0">
                <a:solidFill>
                  <a:srgbClr val="003B68"/>
                </a:solidFill>
                <a:effectLst/>
                <a:latin typeface="+mj-lt"/>
              </a:rPr>
              <a:t>la mejor estrategia de prevención para los recién nacidos.</a:t>
            </a:r>
          </a:p>
          <a:p>
            <a:pPr algn="l" fontAlgn="base"/>
            <a:endParaRPr lang="es-ES" b="1" dirty="0">
              <a:solidFill>
                <a:srgbClr val="003B68"/>
              </a:solidFill>
              <a:effectLst/>
              <a:latin typeface="+mj-lt"/>
            </a:endParaRPr>
          </a:p>
          <a:p>
            <a:pPr algn="l" fontAlgn="base"/>
            <a:r>
              <a:rPr lang="es-ES" b="0" i="0" dirty="0">
                <a:solidFill>
                  <a:srgbClr val="003B68"/>
                </a:solidFill>
                <a:effectLst/>
                <a:latin typeface="+mj-lt"/>
              </a:rPr>
              <a:t>La vacuna contra la gripe también reduce el riesgo de que una mujer embarazada sufra una gripe grave que requiera hospitalización y atención en la UCI.</a:t>
            </a:r>
            <a:endParaRPr lang="en-US" b="0" i="0" dirty="0">
              <a:solidFill>
                <a:srgbClr val="003B68"/>
              </a:solidFill>
              <a:effectLst/>
              <a:latin typeface="+mj-lt"/>
            </a:endParaRPr>
          </a:p>
        </p:txBody>
      </p:sp>
    </p:spTree>
    <p:extLst>
      <p:ext uri="{BB962C8B-B14F-4D97-AF65-F5344CB8AC3E}">
        <p14:creationId xmlns:p14="http://schemas.microsoft.com/office/powerpoint/2010/main" val="1782378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2E14-CA7D-4AA7-4587-8488C95849B6}"/>
              </a:ext>
            </a:extLst>
          </p:cNvPr>
          <p:cNvSpPr>
            <a:spLocks noGrp="1"/>
          </p:cNvSpPr>
          <p:nvPr>
            <p:ph type="title"/>
          </p:nvPr>
        </p:nvSpPr>
        <p:spPr>
          <a:xfrm>
            <a:off x="296481" y="334034"/>
            <a:ext cx="9613861" cy="1080938"/>
          </a:xfrm>
        </p:spPr>
        <p:txBody>
          <a:bodyPr>
            <a:normAutofit fontScale="90000"/>
          </a:bodyPr>
          <a:lstStyle/>
          <a:p>
            <a:r>
              <a:rPr lang="es-ES" dirty="0"/>
              <a:t>Hechos sobre 3 preocupaciones comunes</a:t>
            </a:r>
            <a:endParaRPr lang="en-US" dirty="0"/>
          </a:p>
        </p:txBody>
      </p:sp>
      <p:sp>
        <p:nvSpPr>
          <p:cNvPr id="3" name="Content Placeholder 2">
            <a:extLst>
              <a:ext uri="{FF2B5EF4-FFF2-40B4-BE49-F238E27FC236}">
                <a16:creationId xmlns:a16="http://schemas.microsoft.com/office/drawing/2014/main" id="{B40A21D6-0D96-3F99-30B8-0B1593459018}"/>
              </a:ext>
            </a:extLst>
          </p:cNvPr>
          <p:cNvSpPr>
            <a:spLocks noGrp="1"/>
          </p:cNvSpPr>
          <p:nvPr>
            <p:ph idx="1"/>
          </p:nvPr>
        </p:nvSpPr>
        <p:spPr>
          <a:xfrm>
            <a:off x="617499" y="2100932"/>
            <a:ext cx="9613861" cy="3599316"/>
          </a:xfrm>
        </p:spPr>
        <p:txBody>
          <a:bodyPr/>
          <a:lstStyle/>
          <a:p>
            <a:pPr marL="0" indent="0" fontAlgn="base" latinLnBrk="0">
              <a:spcAft>
                <a:spcPts val="600"/>
              </a:spcAft>
              <a:buNone/>
            </a:pPr>
            <a:r>
              <a:rPr lang="en-US" sz="3600" b="1" dirty="0">
                <a:solidFill>
                  <a:srgbClr val="2467B2"/>
                </a:solidFill>
                <a:effectLst/>
                <a:latin typeface="var(--font-family-body)"/>
              </a:rPr>
              <a:t>1. "¿Realmente funciona la vacuna contra la 	gripe?"</a:t>
            </a:r>
          </a:p>
          <a:p>
            <a:pPr marL="0" indent="0" fontAlgn="base" latinLnBrk="0">
              <a:spcAft>
                <a:spcPts val="600"/>
              </a:spcAft>
              <a:buNone/>
            </a:pPr>
            <a:r>
              <a:rPr lang="en-US" sz="3600" b="1" dirty="0">
                <a:solidFill>
                  <a:srgbClr val="2467B2"/>
                </a:solidFill>
                <a:effectLst/>
                <a:latin typeface="var(--font-family-body)"/>
              </a:rPr>
              <a:t>2. </a:t>
            </a:r>
            <a:r>
              <a:rPr lang="it-IT" sz="3600" b="1" dirty="0">
                <a:solidFill>
                  <a:srgbClr val="2467B2"/>
                </a:solidFill>
                <a:effectLst/>
                <a:latin typeface="var(--font-family-body)"/>
              </a:rPr>
              <a:t>"La vacuna contra la gripe me dara gripe".</a:t>
            </a:r>
            <a:endParaRPr lang="en-US" sz="3600" b="1" dirty="0">
              <a:solidFill>
                <a:srgbClr val="2467B2"/>
              </a:solidFill>
              <a:effectLst/>
              <a:latin typeface="var(--font-family-body)"/>
            </a:endParaRPr>
          </a:p>
          <a:p>
            <a:pPr marL="0" indent="0" fontAlgn="base" latinLnBrk="0">
              <a:buNone/>
            </a:pPr>
            <a:r>
              <a:rPr lang="en-US" sz="3600" b="1" dirty="0">
                <a:solidFill>
                  <a:srgbClr val="2467B2"/>
                </a:solidFill>
                <a:effectLst/>
                <a:latin typeface="var(--font-family-body)"/>
              </a:rPr>
              <a:t>3. </a:t>
            </a:r>
            <a:r>
              <a:rPr lang="es-ES" sz="3600" b="1" dirty="0">
                <a:solidFill>
                  <a:srgbClr val="2467B2"/>
                </a:solidFill>
                <a:effectLst/>
                <a:latin typeface="var(--font-family-body)"/>
              </a:rPr>
              <a:t>"¿Es realmente segura la vacuna contra la gripe 	durante el embarazo?"</a:t>
            </a:r>
            <a:br>
              <a:rPr lang="en-US" b="1" i="0" dirty="0">
                <a:solidFill>
                  <a:srgbClr val="000000"/>
                </a:solidFill>
                <a:effectLst/>
                <a:latin typeface="var(--font-family-head)"/>
              </a:rPr>
            </a:br>
            <a:endParaRPr lang="en-US" dirty="0"/>
          </a:p>
        </p:txBody>
      </p:sp>
    </p:spTree>
    <p:extLst>
      <p:ext uri="{BB962C8B-B14F-4D97-AF65-F5344CB8AC3E}">
        <p14:creationId xmlns:p14="http://schemas.microsoft.com/office/powerpoint/2010/main" val="1655627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4465-A263-1564-2CB9-92F30D90CE99}"/>
              </a:ext>
            </a:extLst>
          </p:cNvPr>
          <p:cNvSpPr>
            <a:spLocks noGrp="1"/>
          </p:cNvSpPr>
          <p:nvPr>
            <p:ph type="title"/>
          </p:nvPr>
        </p:nvSpPr>
        <p:spPr/>
        <p:txBody>
          <a:bodyPr>
            <a:normAutofit/>
          </a:bodyPr>
          <a:lstStyle/>
          <a:p>
            <a:r>
              <a:rPr lang="en-US" sz="3600" dirty="0">
                <a:latin typeface="Roboto" panose="02000000000000000000" pitchFamily="2" charset="0"/>
              </a:rPr>
              <a:t>Preocupación </a:t>
            </a:r>
            <a:r>
              <a:rPr lang="en-US" sz="3500" dirty="0"/>
              <a:t>#1: “¿Realmente funciona la vacuna contra la gripe?”</a:t>
            </a:r>
          </a:p>
        </p:txBody>
      </p:sp>
      <p:sp>
        <p:nvSpPr>
          <p:cNvPr id="3" name="Content Placeholder 2">
            <a:extLst>
              <a:ext uri="{FF2B5EF4-FFF2-40B4-BE49-F238E27FC236}">
                <a16:creationId xmlns:a16="http://schemas.microsoft.com/office/drawing/2014/main" id="{2B4910B6-4943-8F78-1107-597165AC21F6}"/>
              </a:ext>
            </a:extLst>
          </p:cNvPr>
          <p:cNvSpPr>
            <a:spLocks noGrp="1"/>
          </p:cNvSpPr>
          <p:nvPr>
            <p:ph idx="1"/>
          </p:nvPr>
        </p:nvSpPr>
        <p:spPr>
          <a:xfrm>
            <a:off x="617499" y="1770191"/>
            <a:ext cx="9276309" cy="3599316"/>
          </a:xfrm>
        </p:spPr>
        <p:txBody>
          <a:bodyPr>
            <a:noAutofit/>
          </a:bodyPr>
          <a:lstStyle/>
          <a:p>
            <a:pPr marL="0" indent="0">
              <a:buNone/>
            </a:pPr>
            <a:r>
              <a:rPr lang="es-ES" sz="2000" dirty="0">
                <a:solidFill>
                  <a:srgbClr val="003B68"/>
                </a:solidFill>
                <a:latin typeface="+mj-lt"/>
              </a:rPr>
              <a:t>La vacunación reduce aproximadamente la mitad del riesgo de infección respiratoria aguda asociada a la gripe en mujeres embarazadas.(CDC)</a:t>
            </a:r>
          </a:p>
          <a:p>
            <a:pPr marL="0" indent="0">
              <a:buNone/>
            </a:pPr>
            <a:r>
              <a:rPr lang="es-ES" sz="2000" dirty="0">
                <a:solidFill>
                  <a:srgbClr val="003B68"/>
                </a:solidFill>
                <a:latin typeface="+mj-lt"/>
              </a:rPr>
              <a:t>El verdadero problema, sin embargo, es </a:t>
            </a:r>
            <a:r>
              <a:rPr lang="es-ES" sz="2000" i="1" dirty="0">
                <a:solidFill>
                  <a:srgbClr val="003B68"/>
                </a:solidFill>
                <a:latin typeface="+mj-lt"/>
              </a:rPr>
              <a:t>el riesgo </a:t>
            </a:r>
            <a:r>
              <a:rPr lang="es-ES" sz="2000" dirty="0">
                <a:solidFill>
                  <a:srgbClr val="003B68"/>
                </a:solidFill>
                <a:latin typeface="+mj-lt"/>
              </a:rPr>
              <a:t>que corre una mujer embarazada cuando contrae la gripe: su infección puede ser tan grave que necesite atención hospitalaria.</a:t>
            </a:r>
          </a:p>
          <a:p>
            <a:pPr marL="0" indent="0">
              <a:buNone/>
            </a:pPr>
            <a:r>
              <a:rPr lang="es-ES" sz="2000" dirty="0">
                <a:solidFill>
                  <a:srgbClr val="003B68"/>
                </a:solidFill>
                <a:latin typeface="+mj-lt"/>
              </a:rPr>
              <a:t>¿En qué medida ayuda la vacuna contra la gripe a prevenir esto? ¡Adivina!</a:t>
            </a:r>
          </a:p>
          <a:p>
            <a:pPr marL="0" indent="0">
              <a:buNone/>
            </a:pPr>
            <a:r>
              <a:rPr lang="es-ES" sz="2000" b="1" dirty="0">
                <a:solidFill>
                  <a:srgbClr val="0070C0"/>
                </a:solidFill>
                <a:latin typeface="+mj-lt"/>
              </a:rPr>
              <a:t>Vacunarse contra la gripe reducirá el riesgo de que una mujer embarazada sea hospitalizada con gripe en un promedio de _____ %</a:t>
            </a:r>
          </a:p>
          <a:p>
            <a:pPr marL="0" indent="0">
              <a:buNone/>
            </a:pPr>
            <a:r>
              <a:rPr lang="es-ES" sz="2000" b="1" dirty="0">
                <a:solidFill>
                  <a:srgbClr val="0070C0"/>
                </a:solidFill>
                <a:latin typeface="+mj-lt"/>
              </a:rPr>
              <a:t>R: 10%</a:t>
            </a:r>
          </a:p>
          <a:p>
            <a:pPr marL="0" indent="0">
              <a:buNone/>
            </a:pPr>
            <a:r>
              <a:rPr lang="es-ES" sz="2000" b="1" dirty="0">
                <a:solidFill>
                  <a:srgbClr val="0070C0"/>
                </a:solidFill>
                <a:latin typeface="+mj-lt"/>
              </a:rPr>
              <a:t>B: 20%</a:t>
            </a:r>
          </a:p>
          <a:p>
            <a:pPr marL="0" indent="0">
              <a:buNone/>
            </a:pPr>
            <a:r>
              <a:rPr lang="es-ES" sz="2000" b="1" dirty="0">
                <a:solidFill>
                  <a:srgbClr val="0070C0"/>
                </a:solidFill>
                <a:latin typeface="+mj-lt"/>
              </a:rPr>
              <a:t>C: 30%</a:t>
            </a:r>
          </a:p>
          <a:p>
            <a:pPr marL="0" indent="0">
              <a:buNone/>
            </a:pPr>
            <a:r>
              <a:rPr lang="es-ES" sz="2000" b="1" dirty="0">
                <a:solidFill>
                  <a:srgbClr val="0070C0"/>
                </a:solidFill>
                <a:latin typeface="+mj-lt"/>
              </a:rPr>
              <a:t>D: 40%</a:t>
            </a:r>
            <a:endParaRPr lang="en-US" sz="2000" b="1" dirty="0">
              <a:solidFill>
                <a:srgbClr val="0070C0"/>
              </a:solidFill>
              <a:latin typeface="+mj-lt"/>
            </a:endParaRPr>
          </a:p>
        </p:txBody>
      </p:sp>
      <p:pic>
        <p:nvPicPr>
          <p:cNvPr id="6" name="Picture 5" descr="A person lying on a bed&#10;&#10;Description automatically generated with medium confidence">
            <a:extLst>
              <a:ext uri="{FF2B5EF4-FFF2-40B4-BE49-F238E27FC236}">
                <a16:creationId xmlns:a16="http://schemas.microsoft.com/office/drawing/2014/main" id="{2A4B8541-EF16-95B3-5CB3-A3ADB92C85F2}"/>
              </a:ext>
            </a:extLst>
          </p:cNvPr>
          <p:cNvPicPr>
            <a:picLocks noChangeAspect="1"/>
          </p:cNvPicPr>
          <p:nvPr/>
        </p:nvPicPr>
        <p:blipFill rotWithShape="1">
          <a:blip r:embed="rId3"/>
          <a:srcRect t="23868" b="23649"/>
          <a:stretch/>
        </p:blipFill>
        <p:spPr>
          <a:xfrm>
            <a:off x="8920819" y="4639113"/>
            <a:ext cx="2653682" cy="1740931"/>
          </a:xfrm>
          <a:prstGeom prst="rect">
            <a:avLst/>
          </a:prstGeom>
        </p:spPr>
      </p:pic>
    </p:spTree>
    <p:extLst>
      <p:ext uri="{BB962C8B-B14F-4D97-AF65-F5344CB8AC3E}">
        <p14:creationId xmlns:p14="http://schemas.microsoft.com/office/powerpoint/2010/main" val="179657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4465-A263-1564-2CB9-92F30D90CE99}"/>
              </a:ext>
            </a:extLst>
          </p:cNvPr>
          <p:cNvSpPr>
            <a:spLocks noGrp="1"/>
          </p:cNvSpPr>
          <p:nvPr>
            <p:ph type="title"/>
          </p:nvPr>
        </p:nvSpPr>
        <p:spPr/>
        <p:txBody>
          <a:bodyPr>
            <a:normAutofit/>
          </a:bodyPr>
          <a:lstStyle/>
          <a:p>
            <a:r>
              <a:rPr lang="en-US" sz="3600" dirty="0">
                <a:latin typeface="Roboto" panose="02000000000000000000" pitchFamily="2" charset="0"/>
              </a:rPr>
              <a:t>Preocupación </a:t>
            </a:r>
            <a:r>
              <a:rPr lang="en-US" sz="3500" dirty="0"/>
              <a:t>#1: “¿Realmente funciona la vacuna contra la gripe?”</a:t>
            </a:r>
          </a:p>
        </p:txBody>
      </p:sp>
      <p:sp>
        <p:nvSpPr>
          <p:cNvPr id="3" name="Content Placeholder 2">
            <a:extLst>
              <a:ext uri="{FF2B5EF4-FFF2-40B4-BE49-F238E27FC236}">
                <a16:creationId xmlns:a16="http://schemas.microsoft.com/office/drawing/2014/main" id="{2B4910B6-4943-8F78-1107-597165AC21F6}"/>
              </a:ext>
            </a:extLst>
          </p:cNvPr>
          <p:cNvSpPr>
            <a:spLocks noGrp="1"/>
          </p:cNvSpPr>
          <p:nvPr>
            <p:ph idx="1"/>
          </p:nvPr>
        </p:nvSpPr>
        <p:spPr>
          <a:xfrm>
            <a:off x="617499" y="1770191"/>
            <a:ext cx="9276309" cy="3599316"/>
          </a:xfrm>
        </p:spPr>
        <p:txBody>
          <a:bodyPr>
            <a:noAutofit/>
          </a:bodyPr>
          <a:lstStyle/>
          <a:p>
            <a:pPr marL="0" indent="0">
              <a:buNone/>
            </a:pPr>
            <a:r>
              <a:rPr lang="es-ES" sz="2000" dirty="0">
                <a:solidFill>
                  <a:srgbClr val="003B68"/>
                </a:solidFill>
                <a:latin typeface="+mj-lt"/>
              </a:rPr>
              <a:t>La vacunación reduce aproximadamente la mitad del riesgo de infección respiratoria aguda asociada a la gripe en mujeres embarazadas.(CDC)</a:t>
            </a:r>
          </a:p>
          <a:p>
            <a:pPr marL="0" indent="0">
              <a:buNone/>
            </a:pPr>
            <a:r>
              <a:rPr lang="es-ES" sz="2000" dirty="0">
                <a:solidFill>
                  <a:srgbClr val="003B68"/>
                </a:solidFill>
                <a:latin typeface="+mj-lt"/>
              </a:rPr>
              <a:t>El verdadero problema, sin embargo, es </a:t>
            </a:r>
            <a:r>
              <a:rPr lang="es-ES" sz="2000" i="1" dirty="0">
                <a:solidFill>
                  <a:srgbClr val="003B68"/>
                </a:solidFill>
                <a:latin typeface="+mj-lt"/>
              </a:rPr>
              <a:t>el riesgo </a:t>
            </a:r>
            <a:r>
              <a:rPr lang="es-ES" sz="2000" dirty="0">
                <a:solidFill>
                  <a:srgbClr val="003B68"/>
                </a:solidFill>
                <a:latin typeface="+mj-lt"/>
              </a:rPr>
              <a:t>que corre una mujer embarazada cuando contrae la gripe: su infección puede ser tan grave que necesite atención hospitalaria.</a:t>
            </a:r>
          </a:p>
          <a:p>
            <a:pPr marL="0" indent="0">
              <a:buNone/>
            </a:pPr>
            <a:r>
              <a:rPr lang="es-ES" sz="2000" dirty="0">
                <a:solidFill>
                  <a:srgbClr val="003B68"/>
                </a:solidFill>
                <a:latin typeface="+mj-lt"/>
              </a:rPr>
              <a:t>¿En qué medida ayuda la vacuna contra la gripe a prevenir esto? ¡Adivina!</a:t>
            </a:r>
          </a:p>
          <a:p>
            <a:pPr marL="0" indent="0">
              <a:buNone/>
            </a:pPr>
            <a:r>
              <a:rPr lang="es-ES" sz="2000" b="1" dirty="0">
                <a:solidFill>
                  <a:srgbClr val="0070C0"/>
                </a:solidFill>
                <a:latin typeface="+mj-lt"/>
              </a:rPr>
              <a:t>Vacunarse contra la gripe reducirá el riesgo de que una mujer embarazada sea hospitalizada con gripe en un promedio de _____ %</a:t>
            </a:r>
          </a:p>
          <a:p>
            <a:pPr marL="0" indent="0">
              <a:buNone/>
            </a:pPr>
            <a:r>
              <a:rPr lang="es-ES" sz="2000" b="1" dirty="0">
                <a:solidFill>
                  <a:srgbClr val="0070C0"/>
                </a:solidFill>
                <a:latin typeface="+mj-lt"/>
              </a:rPr>
              <a:t>R: 10%</a:t>
            </a:r>
          </a:p>
          <a:p>
            <a:pPr marL="0" indent="0">
              <a:buNone/>
            </a:pPr>
            <a:r>
              <a:rPr lang="es-ES" sz="2000" b="1" dirty="0">
                <a:solidFill>
                  <a:srgbClr val="0070C0"/>
                </a:solidFill>
                <a:latin typeface="+mj-lt"/>
              </a:rPr>
              <a:t>B: 20%</a:t>
            </a:r>
          </a:p>
          <a:p>
            <a:pPr marL="0" indent="0">
              <a:buNone/>
            </a:pPr>
            <a:r>
              <a:rPr lang="es-ES" sz="2000" b="1" dirty="0">
                <a:solidFill>
                  <a:srgbClr val="0070C0"/>
                </a:solidFill>
                <a:latin typeface="+mj-lt"/>
              </a:rPr>
              <a:t>C: 30%</a:t>
            </a:r>
          </a:p>
          <a:p>
            <a:pPr marL="0" indent="0">
              <a:buNone/>
            </a:pPr>
            <a:r>
              <a:rPr lang="es-ES" sz="2800" b="1" dirty="0">
                <a:solidFill>
                  <a:schemeClr val="bg1">
                    <a:lumMod val="50000"/>
                  </a:schemeClr>
                </a:solidFill>
                <a:highlight>
                  <a:srgbClr val="00FF00"/>
                </a:highlight>
                <a:latin typeface="+mj-lt"/>
              </a:rPr>
              <a:t>D: 40% </a:t>
            </a:r>
            <a:r>
              <a:rPr lang="es-ES" sz="2000" b="1" dirty="0">
                <a:solidFill>
                  <a:schemeClr val="bg1">
                    <a:lumMod val="50000"/>
                  </a:schemeClr>
                </a:solidFill>
                <a:latin typeface="+mj-lt"/>
              </a:rPr>
              <a:t>Un estudio de 2018 evaluó la eficacia de la vacuna contra la gripe y encontró que recibirla reducía el riesgo de que una mujer embarazada fuera hospitalizada con gripe en un promedio del 40%.</a:t>
            </a:r>
            <a:endParaRPr lang="en-US" sz="2000" b="1" dirty="0">
              <a:solidFill>
                <a:schemeClr val="bg1">
                  <a:lumMod val="50000"/>
                </a:schemeClr>
              </a:solidFill>
              <a:latin typeface="+mj-lt"/>
            </a:endParaRPr>
          </a:p>
        </p:txBody>
      </p:sp>
      <p:pic>
        <p:nvPicPr>
          <p:cNvPr id="6" name="Picture 5" descr="A person lying on a bed&#10;&#10;Description automatically generated with medium confidence">
            <a:extLst>
              <a:ext uri="{FF2B5EF4-FFF2-40B4-BE49-F238E27FC236}">
                <a16:creationId xmlns:a16="http://schemas.microsoft.com/office/drawing/2014/main" id="{2A4B8541-EF16-95B3-5CB3-A3ADB92C85F2}"/>
              </a:ext>
            </a:extLst>
          </p:cNvPr>
          <p:cNvPicPr>
            <a:picLocks noChangeAspect="1"/>
          </p:cNvPicPr>
          <p:nvPr/>
        </p:nvPicPr>
        <p:blipFill rotWithShape="1">
          <a:blip r:embed="rId3"/>
          <a:srcRect t="23868" b="23649"/>
          <a:stretch/>
        </p:blipFill>
        <p:spPr>
          <a:xfrm>
            <a:off x="9625254" y="1882865"/>
            <a:ext cx="2356757" cy="1546135"/>
          </a:xfrm>
          <a:prstGeom prst="rect">
            <a:avLst/>
          </a:prstGeom>
        </p:spPr>
      </p:pic>
    </p:spTree>
    <p:extLst>
      <p:ext uri="{BB962C8B-B14F-4D97-AF65-F5344CB8AC3E}">
        <p14:creationId xmlns:p14="http://schemas.microsoft.com/office/powerpoint/2010/main" val="2402740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24E-5B44-68E0-8D8E-8FF1E865808F}"/>
              </a:ext>
            </a:extLst>
          </p:cNvPr>
          <p:cNvSpPr>
            <a:spLocks noGrp="1"/>
          </p:cNvSpPr>
          <p:nvPr>
            <p:ph type="title"/>
          </p:nvPr>
        </p:nvSpPr>
        <p:spPr/>
        <p:txBody>
          <a:bodyPr>
            <a:normAutofit/>
          </a:bodyPr>
          <a:lstStyle/>
          <a:p>
            <a:r>
              <a:rPr lang="es-ES" sz="3500" dirty="0"/>
              <a:t>Preocupación #1: “¿Realmente funciona la vacuna contra la gripe?”</a:t>
            </a:r>
            <a:endParaRPr lang="en-US" sz="3500" dirty="0"/>
          </a:p>
        </p:txBody>
      </p:sp>
      <p:pic>
        <p:nvPicPr>
          <p:cNvPr id="5" name="Content Placeholder 4" descr="A picture containing text, clipart&#10;&#10;Description automatically generated">
            <a:extLst>
              <a:ext uri="{FF2B5EF4-FFF2-40B4-BE49-F238E27FC236}">
                <a16:creationId xmlns:a16="http://schemas.microsoft.com/office/drawing/2014/main" id="{EBCB865D-0D42-8010-ECC7-5AB3BEF8AE93}"/>
              </a:ext>
            </a:extLst>
          </p:cNvPr>
          <p:cNvPicPr>
            <a:picLocks noGrp="1" noChangeAspect="1"/>
          </p:cNvPicPr>
          <p:nvPr>
            <p:ph idx="1"/>
          </p:nvPr>
        </p:nvPicPr>
        <p:blipFill>
          <a:blip r:embed="rId3"/>
          <a:stretch>
            <a:fillRect/>
          </a:stretch>
        </p:blipFill>
        <p:spPr>
          <a:xfrm>
            <a:off x="1280050" y="1781705"/>
            <a:ext cx="8288756" cy="4023588"/>
          </a:xfrm>
        </p:spPr>
      </p:pic>
      <p:sp>
        <p:nvSpPr>
          <p:cNvPr id="7" name="TextBox 6">
            <a:extLst>
              <a:ext uri="{FF2B5EF4-FFF2-40B4-BE49-F238E27FC236}">
                <a16:creationId xmlns:a16="http://schemas.microsoft.com/office/drawing/2014/main" id="{1E5ECD15-F2DD-AA52-89A8-77AF999DE4C7}"/>
              </a:ext>
            </a:extLst>
          </p:cNvPr>
          <p:cNvSpPr txBox="1"/>
          <p:nvPr/>
        </p:nvSpPr>
        <p:spPr>
          <a:xfrm>
            <a:off x="2178996" y="5916547"/>
            <a:ext cx="6708554" cy="646331"/>
          </a:xfrm>
          <a:prstGeom prst="rect">
            <a:avLst/>
          </a:prstGeom>
          <a:noFill/>
        </p:spPr>
        <p:txBody>
          <a:bodyPr wrap="square">
            <a:spAutoFit/>
          </a:bodyPr>
          <a:lstStyle/>
          <a:p>
            <a:r>
              <a:rPr lang="es-ES" b="1" i="0" dirty="0">
                <a:solidFill>
                  <a:srgbClr val="003B68"/>
                </a:solidFill>
                <a:effectLst/>
                <a:latin typeface="Lato" panose="020F0502020204030203" pitchFamily="34" charset="0"/>
              </a:rPr>
              <a:t>Para la vacuna contra la influenza y la </a:t>
            </a:r>
            <a:r>
              <a:rPr lang="es-ES" b="1" i="0" dirty="0" err="1">
                <a:solidFill>
                  <a:srgbClr val="003B68"/>
                </a:solidFill>
                <a:effectLst/>
                <a:latin typeface="Lato" panose="020F0502020204030203" pitchFamily="34" charset="0"/>
              </a:rPr>
              <a:t>Tdap</a:t>
            </a:r>
            <a:r>
              <a:rPr lang="es-ES" b="1" i="0" dirty="0">
                <a:solidFill>
                  <a:srgbClr val="003B68"/>
                </a:solidFill>
                <a:effectLst/>
                <a:latin typeface="Lato" panose="020F0502020204030203" pitchFamily="34" charset="0"/>
              </a:rPr>
              <a:t>, la transferencia de anticuerpos protectores es un efecto importante de la vacuna.</a:t>
            </a:r>
            <a:endParaRPr lang="en-US" b="1" i="0" dirty="0">
              <a:solidFill>
                <a:srgbClr val="003B68"/>
              </a:solidFill>
              <a:effectLst/>
              <a:latin typeface="Lato" panose="020F0502020204030203" pitchFamily="34" charset="0"/>
            </a:endParaRPr>
          </a:p>
        </p:txBody>
      </p:sp>
      <p:sp>
        <p:nvSpPr>
          <p:cNvPr id="3" name="TextBox 2">
            <a:extLst>
              <a:ext uri="{FF2B5EF4-FFF2-40B4-BE49-F238E27FC236}">
                <a16:creationId xmlns:a16="http://schemas.microsoft.com/office/drawing/2014/main" id="{64DEDA86-1620-7CD7-BE03-2E8E16DBFAD5}"/>
              </a:ext>
            </a:extLst>
          </p:cNvPr>
          <p:cNvSpPr txBox="1"/>
          <p:nvPr/>
        </p:nvSpPr>
        <p:spPr>
          <a:xfrm>
            <a:off x="1280051" y="2607013"/>
            <a:ext cx="2338637" cy="1532334"/>
          </a:xfrm>
          <a:prstGeom prst="roundRect">
            <a:avLst/>
          </a:prstGeom>
          <a:solidFill>
            <a:srgbClr val="F8DB94"/>
          </a:solidFill>
        </p:spPr>
        <p:txBody>
          <a:bodyPr wrap="square" rtlCol="0">
            <a:spAutoFit/>
          </a:bodyPr>
          <a:lstStyle/>
          <a:p>
            <a:r>
              <a:rPr lang="es-ES" sz="1400" b="1" dirty="0">
                <a:solidFill>
                  <a:srgbClr val="78013B"/>
                </a:solidFill>
                <a:effectLst/>
                <a:ea typeface="Arial" panose="020B0604020202020204" pitchFamily="34" charset="0"/>
              </a:rPr>
              <a:t>Aproximadamente 2 semanas después de la vacunación, la madre desarrolla anticuerpos contra la influenza y la tos ferina.</a:t>
            </a:r>
            <a:endParaRPr lang="en-US" sz="1400" b="1" dirty="0">
              <a:solidFill>
                <a:srgbClr val="78013B"/>
              </a:solidFill>
            </a:endParaRPr>
          </a:p>
        </p:txBody>
      </p:sp>
      <p:sp>
        <p:nvSpPr>
          <p:cNvPr id="4" name="TextBox 3">
            <a:extLst>
              <a:ext uri="{FF2B5EF4-FFF2-40B4-BE49-F238E27FC236}">
                <a16:creationId xmlns:a16="http://schemas.microsoft.com/office/drawing/2014/main" id="{075EE718-A292-6232-4227-4FD7369F2550}"/>
              </a:ext>
            </a:extLst>
          </p:cNvPr>
          <p:cNvSpPr txBox="1"/>
          <p:nvPr/>
        </p:nvSpPr>
        <p:spPr>
          <a:xfrm>
            <a:off x="1280050" y="4185069"/>
            <a:ext cx="2212179" cy="1055607"/>
          </a:xfrm>
          <a:prstGeom prst="roundRect">
            <a:avLst/>
          </a:prstGeom>
          <a:solidFill>
            <a:srgbClr val="F8DB94"/>
          </a:solidFill>
        </p:spPr>
        <p:txBody>
          <a:bodyPr wrap="square" rtlCol="0">
            <a:spAutoFit/>
          </a:bodyPr>
          <a:lstStyle/>
          <a:p>
            <a:r>
              <a:rPr lang="es-ES" sz="1400" b="1" dirty="0">
                <a:solidFill>
                  <a:srgbClr val="78013B"/>
                </a:solidFill>
                <a:effectLst/>
                <a:ea typeface="Arial" panose="020B0604020202020204" pitchFamily="34" charset="0"/>
              </a:rPr>
              <a:t>Los anticuerpos ingresan a la placenta y se transfieren al bebé.</a:t>
            </a:r>
            <a:endParaRPr lang="en-US" sz="1400" b="1" dirty="0">
              <a:solidFill>
                <a:srgbClr val="78013B"/>
              </a:solidFill>
            </a:endParaRPr>
          </a:p>
        </p:txBody>
      </p:sp>
      <p:sp>
        <p:nvSpPr>
          <p:cNvPr id="6" name="TextBox 5">
            <a:extLst>
              <a:ext uri="{FF2B5EF4-FFF2-40B4-BE49-F238E27FC236}">
                <a16:creationId xmlns:a16="http://schemas.microsoft.com/office/drawing/2014/main" id="{37297F24-7F8D-D67C-DBE8-DD4D7EEA50B9}"/>
              </a:ext>
            </a:extLst>
          </p:cNvPr>
          <p:cNvSpPr txBox="1"/>
          <p:nvPr/>
        </p:nvSpPr>
        <p:spPr>
          <a:xfrm>
            <a:off x="7509753" y="3025302"/>
            <a:ext cx="1948154" cy="1770698"/>
          </a:xfrm>
          <a:prstGeom prst="roundRect">
            <a:avLst/>
          </a:prstGeom>
          <a:solidFill>
            <a:srgbClr val="FFE294"/>
          </a:solidFill>
        </p:spPr>
        <p:txBody>
          <a:bodyPr wrap="square" rtlCol="0">
            <a:spAutoFit/>
          </a:bodyPr>
          <a:lstStyle/>
          <a:p>
            <a:r>
              <a:rPr lang="es-ES" sz="1400" b="1" dirty="0">
                <a:solidFill>
                  <a:srgbClr val="78013B"/>
                </a:solidFill>
                <a:effectLst/>
                <a:ea typeface="Arial" panose="020B0604020202020204" pitchFamily="34" charset="0"/>
              </a:rPr>
              <a:t>El bebé nace con anticuerpos que le protegen contra la gripe y la tos ferina durante los primeros meses de vida.</a:t>
            </a:r>
            <a:endParaRPr lang="en-US" sz="1400" b="1" dirty="0">
              <a:solidFill>
                <a:srgbClr val="78013B"/>
              </a:solidFill>
            </a:endParaRPr>
          </a:p>
        </p:txBody>
      </p:sp>
    </p:spTree>
    <p:extLst>
      <p:ext uri="{BB962C8B-B14F-4D97-AF65-F5344CB8AC3E}">
        <p14:creationId xmlns:p14="http://schemas.microsoft.com/office/powerpoint/2010/main" val="3834098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24E-5B44-68E0-8D8E-8FF1E865808F}"/>
              </a:ext>
            </a:extLst>
          </p:cNvPr>
          <p:cNvSpPr>
            <a:spLocks noGrp="1"/>
          </p:cNvSpPr>
          <p:nvPr>
            <p:ph type="title"/>
          </p:nvPr>
        </p:nvSpPr>
        <p:spPr/>
        <p:txBody>
          <a:bodyPr>
            <a:normAutofit/>
          </a:bodyPr>
          <a:lstStyle/>
          <a:p>
            <a:r>
              <a:rPr lang="es-ES" sz="3500" dirty="0"/>
              <a:t>Preocupación #1: “¿Realmente funciona la vacuna contra la gripe?”</a:t>
            </a:r>
            <a:endParaRPr lang="en-US" sz="3500" dirty="0"/>
          </a:p>
        </p:txBody>
      </p:sp>
      <p:sp>
        <p:nvSpPr>
          <p:cNvPr id="4" name="Content Placeholder 3">
            <a:extLst>
              <a:ext uri="{FF2B5EF4-FFF2-40B4-BE49-F238E27FC236}">
                <a16:creationId xmlns:a16="http://schemas.microsoft.com/office/drawing/2014/main" id="{75904148-D760-F2AB-9DFB-3AF347964880}"/>
              </a:ext>
            </a:extLst>
          </p:cNvPr>
          <p:cNvSpPr>
            <a:spLocks noGrp="1"/>
          </p:cNvSpPr>
          <p:nvPr>
            <p:ph idx="1"/>
          </p:nvPr>
        </p:nvSpPr>
        <p:spPr>
          <a:xfrm>
            <a:off x="617499" y="1770191"/>
            <a:ext cx="9276309" cy="3599316"/>
          </a:xfrm>
        </p:spPr>
        <p:txBody>
          <a:bodyPr/>
          <a:lstStyle/>
          <a:p>
            <a:pPr marL="0" indent="0">
              <a:buNone/>
            </a:pPr>
            <a:r>
              <a:rPr lang="es-ES" sz="2800" dirty="0">
                <a:solidFill>
                  <a:srgbClr val="0070C0"/>
                </a:solidFill>
              </a:rPr>
              <a:t>La vacunación materna conduce a la protección de los bebés, lo cual es clave porque...</a:t>
            </a:r>
          </a:p>
          <a:p>
            <a:r>
              <a:rPr lang="es-ES" dirty="0">
                <a:solidFill>
                  <a:srgbClr val="0070C0"/>
                </a:solidFill>
              </a:rPr>
              <a:t>A: Los bebés pequeños tienen un alto riesgo de sufrir complicaciones si se infectan con la gripe.</a:t>
            </a:r>
          </a:p>
          <a:p>
            <a:r>
              <a:rPr lang="es-ES" dirty="0">
                <a:solidFill>
                  <a:srgbClr val="0070C0"/>
                </a:solidFill>
              </a:rPr>
              <a:t>B: Los bebés no son elegibles para la vacuna contra la gripe hasta los 2 meses de edad.</a:t>
            </a:r>
          </a:p>
          <a:p>
            <a:r>
              <a:rPr lang="es-ES" dirty="0">
                <a:solidFill>
                  <a:srgbClr val="0070C0"/>
                </a:solidFill>
              </a:rPr>
              <a:t>C: Ambas afirmaciones son ciertas.</a:t>
            </a:r>
            <a:endParaRPr lang="en-US" dirty="0">
              <a:solidFill>
                <a:srgbClr val="0070C0"/>
              </a:solidFill>
            </a:endParaRPr>
          </a:p>
        </p:txBody>
      </p:sp>
    </p:spTree>
    <p:extLst>
      <p:ext uri="{BB962C8B-B14F-4D97-AF65-F5344CB8AC3E}">
        <p14:creationId xmlns:p14="http://schemas.microsoft.com/office/powerpoint/2010/main" val="3104885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24E-5B44-68E0-8D8E-8FF1E865808F}"/>
              </a:ext>
            </a:extLst>
          </p:cNvPr>
          <p:cNvSpPr>
            <a:spLocks noGrp="1"/>
          </p:cNvSpPr>
          <p:nvPr>
            <p:ph type="title"/>
          </p:nvPr>
        </p:nvSpPr>
        <p:spPr/>
        <p:txBody>
          <a:bodyPr>
            <a:normAutofit/>
          </a:bodyPr>
          <a:lstStyle/>
          <a:p>
            <a:r>
              <a:rPr lang="es-ES" sz="3500" dirty="0"/>
              <a:t>Preocupación #1: “¿Realmente funciona la vacuna contra la gripe?”</a:t>
            </a:r>
            <a:endParaRPr lang="en-US" sz="3500" dirty="0"/>
          </a:p>
        </p:txBody>
      </p:sp>
      <p:sp>
        <p:nvSpPr>
          <p:cNvPr id="4" name="Content Placeholder 3">
            <a:extLst>
              <a:ext uri="{FF2B5EF4-FFF2-40B4-BE49-F238E27FC236}">
                <a16:creationId xmlns:a16="http://schemas.microsoft.com/office/drawing/2014/main" id="{75904148-D760-F2AB-9DFB-3AF347964880}"/>
              </a:ext>
            </a:extLst>
          </p:cNvPr>
          <p:cNvSpPr>
            <a:spLocks noGrp="1"/>
          </p:cNvSpPr>
          <p:nvPr>
            <p:ph idx="1"/>
          </p:nvPr>
        </p:nvSpPr>
        <p:spPr>
          <a:xfrm>
            <a:off x="617499" y="1770191"/>
            <a:ext cx="9276309" cy="3599316"/>
          </a:xfrm>
        </p:spPr>
        <p:txBody>
          <a:bodyPr/>
          <a:lstStyle/>
          <a:p>
            <a:pPr marL="0" indent="0">
              <a:spcAft>
                <a:spcPts val="1200"/>
              </a:spcAft>
              <a:buNone/>
            </a:pPr>
            <a:r>
              <a:rPr lang="es-ES" sz="2800" dirty="0">
                <a:solidFill>
                  <a:srgbClr val="0070C0"/>
                </a:solidFill>
              </a:rPr>
              <a:t>La vacunación materna conduce a la protección de los bebés, lo cual es clave porque...</a:t>
            </a:r>
          </a:p>
          <a:p>
            <a:r>
              <a:rPr lang="es-ES" sz="2800" dirty="0">
                <a:solidFill>
                  <a:schemeClr val="bg1">
                    <a:lumMod val="50000"/>
                  </a:schemeClr>
                </a:solidFill>
                <a:highlight>
                  <a:srgbClr val="00FF00"/>
                </a:highlight>
              </a:rPr>
              <a:t>A: Los bebés pequeños tienen un alto riesgo de sufrir complicaciones si se infectan con la gripe.</a:t>
            </a:r>
          </a:p>
          <a:p>
            <a:r>
              <a:rPr lang="es-ES" dirty="0">
                <a:solidFill>
                  <a:srgbClr val="0070C0"/>
                </a:solidFill>
              </a:rPr>
              <a:t>B: Los bebés no son elegibles para la vacuna contra la gripe hasta los 2 meses de edad.</a:t>
            </a:r>
          </a:p>
          <a:p>
            <a:r>
              <a:rPr lang="es-ES" dirty="0">
                <a:solidFill>
                  <a:srgbClr val="0070C0"/>
                </a:solidFill>
              </a:rPr>
              <a:t>C: Ambas afirmaciones son ciertas.</a:t>
            </a:r>
            <a:endParaRPr lang="en-US" dirty="0">
              <a:solidFill>
                <a:srgbClr val="0070C0"/>
              </a:solidFill>
            </a:endParaRPr>
          </a:p>
          <a:p>
            <a:endParaRPr lang="en-US" dirty="0"/>
          </a:p>
        </p:txBody>
      </p:sp>
    </p:spTree>
    <p:extLst>
      <p:ext uri="{BB962C8B-B14F-4D97-AF65-F5344CB8AC3E}">
        <p14:creationId xmlns:p14="http://schemas.microsoft.com/office/powerpoint/2010/main" val="1606267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CCD5309-5ABA-3DC4-94A6-68F587FC383F}"/>
              </a:ext>
            </a:extLst>
          </p:cNvPr>
          <p:cNvSpPr/>
          <p:nvPr/>
        </p:nvSpPr>
        <p:spPr>
          <a:xfrm>
            <a:off x="6797040" y="4672477"/>
            <a:ext cx="5340096" cy="2002536"/>
          </a:xfrm>
          <a:prstGeom prst="ellipse">
            <a:avLst/>
          </a:prstGeom>
          <a:solidFill>
            <a:srgbClr val="F6B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C0924E-5B44-68E0-8D8E-8FF1E865808F}"/>
              </a:ext>
            </a:extLst>
          </p:cNvPr>
          <p:cNvSpPr>
            <a:spLocks noGrp="1"/>
          </p:cNvSpPr>
          <p:nvPr>
            <p:ph type="title"/>
          </p:nvPr>
        </p:nvSpPr>
        <p:spPr/>
        <p:txBody>
          <a:bodyPr>
            <a:normAutofit/>
          </a:bodyPr>
          <a:lstStyle/>
          <a:p>
            <a:r>
              <a:rPr lang="es-ES" sz="3500" dirty="0"/>
              <a:t>Preocupación #1: “¿Realmente funciona la vacuna contra la gripe?”</a:t>
            </a:r>
            <a:endParaRPr lang="en-US" sz="3500" dirty="0"/>
          </a:p>
        </p:txBody>
      </p:sp>
      <p:sp>
        <p:nvSpPr>
          <p:cNvPr id="4" name="Content Placeholder 3">
            <a:extLst>
              <a:ext uri="{FF2B5EF4-FFF2-40B4-BE49-F238E27FC236}">
                <a16:creationId xmlns:a16="http://schemas.microsoft.com/office/drawing/2014/main" id="{75904148-D760-F2AB-9DFB-3AF347964880}"/>
              </a:ext>
            </a:extLst>
          </p:cNvPr>
          <p:cNvSpPr>
            <a:spLocks noGrp="1"/>
          </p:cNvSpPr>
          <p:nvPr>
            <p:ph idx="1"/>
          </p:nvPr>
        </p:nvSpPr>
        <p:spPr>
          <a:xfrm>
            <a:off x="617499" y="1770191"/>
            <a:ext cx="9276309" cy="3599316"/>
          </a:xfrm>
        </p:spPr>
        <p:txBody>
          <a:bodyPr/>
          <a:lstStyle/>
          <a:p>
            <a:pPr marL="0" indent="0">
              <a:buNone/>
            </a:pPr>
            <a:r>
              <a:rPr lang="es-ES" b="1" dirty="0">
                <a:solidFill>
                  <a:srgbClr val="0070C0"/>
                </a:solidFill>
                <a:latin typeface="+mj-lt"/>
              </a:rPr>
              <a:t>La vacunación materna conduce a la protección de los bebés, lo cual es clave porque...</a:t>
            </a:r>
            <a:endParaRPr lang="en-US" b="1" dirty="0">
              <a:solidFill>
                <a:srgbClr val="0070C0"/>
              </a:solidFill>
              <a:latin typeface="+mj-lt"/>
            </a:endParaRPr>
          </a:p>
          <a:p>
            <a:pPr marL="0" indent="0">
              <a:buNone/>
            </a:pPr>
            <a:r>
              <a:rPr lang="en-US" sz="3200" b="1" dirty="0">
                <a:solidFill>
                  <a:srgbClr val="0070C0"/>
                </a:solidFill>
                <a:highlight>
                  <a:srgbClr val="00FF00"/>
                </a:highlight>
                <a:latin typeface="+mj-lt"/>
              </a:rPr>
              <a:t>A: </a:t>
            </a:r>
            <a:r>
              <a:rPr lang="es-ES" sz="3200" b="1" dirty="0">
                <a:solidFill>
                  <a:srgbClr val="0070C0"/>
                </a:solidFill>
                <a:highlight>
                  <a:srgbClr val="00FF00"/>
                </a:highlight>
                <a:latin typeface="+mj-lt"/>
              </a:rPr>
              <a:t>Los bebés pequeños tienen un alto riesgo de tener complicaciones si se infectan con la gripe</a:t>
            </a:r>
          </a:p>
          <a:p>
            <a:r>
              <a:rPr lang="es-ES" dirty="0">
                <a:solidFill>
                  <a:srgbClr val="0070C0"/>
                </a:solidFill>
              </a:rPr>
              <a:t>B: Los bebés no son elegibles para la vacuna contra la gripe hasta los 2 meses de edad.</a:t>
            </a:r>
          </a:p>
          <a:p>
            <a:r>
              <a:rPr lang="es-ES" dirty="0">
                <a:solidFill>
                  <a:srgbClr val="0070C0"/>
                </a:solidFill>
              </a:rPr>
              <a:t>C: Ambas afirmaciones son ciertas.</a:t>
            </a:r>
            <a:endParaRPr lang="en-US" dirty="0">
              <a:solidFill>
                <a:srgbClr val="0070C0"/>
              </a:solidFill>
            </a:endParaRPr>
          </a:p>
        </p:txBody>
      </p:sp>
      <p:sp>
        <p:nvSpPr>
          <p:cNvPr id="3" name="TextBox 2">
            <a:extLst>
              <a:ext uri="{FF2B5EF4-FFF2-40B4-BE49-F238E27FC236}">
                <a16:creationId xmlns:a16="http://schemas.microsoft.com/office/drawing/2014/main" id="{4587639C-B699-23C6-A85A-820F640357FB}"/>
              </a:ext>
            </a:extLst>
          </p:cNvPr>
          <p:cNvSpPr txBox="1"/>
          <p:nvPr/>
        </p:nvSpPr>
        <p:spPr>
          <a:xfrm>
            <a:off x="7346848" y="5146690"/>
            <a:ext cx="4279392" cy="1200329"/>
          </a:xfrm>
          <a:prstGeom prst="rect">
            <a:avLst/>
          </a:prstGeom>
          <a:noFill/>
        </p:spPr>
        <p:txBody>
          <a:bodyPr wrap="square" rtlCol="0">
            <a:spAutoFit/>
          </a:bodyPr>
          <a:lstStyle/>
          <a:p>
            <a:r>
              <a:rPr lang="es-ES" dirty="0">
                <a:solidFill>
                  <a:srgbClr val="003B68"/>
                </a:solidFill>
              </a:rPr>
              <a:t>Nota: Los bebés no son elegibles para recibir la vacuna contra la gripe hasta los 6 meses de edad, por lo que deben depender de la vacunación materna.</a:t>
            </a:r>
            <a:endParaRPr lang="en-US" dirty="0">
              <a:solidFill>
                <a:srgbClr val="003B68"/>
              </a:solidFill>
            </a:endParaRPr>
          </a:p>
        </p:txBody>
      </p:sp>
      <p:cxnSp>
        <p:nvCxnSpPr>
          <p:cNvPr id="7" name="Connector: Curved 6">
            <a:extLst>
              <a:ext uri="{FF2B5EF4-FFF2-40B4-BE49-F238E27FC236}">
                <a16:creationId xmlns:a16="http://schemas.microsoft.com/office/drawing/2014/main" id="{FBA0FFF1-3030-6A12-EF71-B9B6910FCD36}"/>
              </a:ext>
            </a:extLst>
          </p:cNvPr>
          <p:cNvCxnSpPr>
            <a:cxnSpLocks/>
            <a:stCxn id="5" idx="0"/>
          </p:cNvCxnSpPr>
          <p:nvPr/>
        </p:nvCxnSpPr>
        <p:spPr>
          <a:xfrm rot="16200000" flipV="1">
            <a:off x="8254039" y="3459427"/>
            <a:ext cx="493668" cy="1932431"/>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851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A77030-B9CD-0EB5-5A5E-701AA082BCD0}"/>
              </a:ext>
            </a:extLst>
          </p:cNvPr>
          <p:cNvSpPr>
            <a:spLocks noGrp="1"/>
          </p:cNvSpPr>
          <p:nvPr>
            <p:ph idx="4294967295"/>
          </p:nvPr>
        </p:nvSpPr>
        <p:spPr>
          <a:xfrm>
            <a:off x="0" y="1556703"/>
            <a:ext cx="12192000" cy="4640262"/>
          </a:xfrm>
        </p:spPr>
        <p:txBody>
          <a:bodyPr/>
          <a:lstStyle/>
          <a:p>
            <a:pPr marL="0" indent="0" algn="ctr" fontAlgn="base" latinLnBrk="0">
              <a:buNone/>
            </a:pPr>
            <a:endParaRPr lang="en-US" sz="4800" b="1" dirty="0">
              <a:solidFill>
                <a:srgbClr val="0070C0"/>
              </a:solidFill>
              <a:latin typeface="+mj-lt"/>
            </a:endParaRPr>
          </a:p>
          <a:p>
            <a:pPr marL="0" indent="0" algn="ctr" fontAlgn="base" latinLnBrk="0">
              <a:buNone/>
            </a:pPr>
            <a:br>
              <a:rPr lang="en-US" sz="2800" b="1" i="0" dirty="0">
                <a:solidFill>
                  <a:srgbClr val="0070C0"/>
                </a:solidFill>
                <a:effectLst/>
                <a:latin typeface="+mj-lt"/>
              </a:rPr>
            </a:br>
            <a:r>
              <a:rPr lang="es-ES" sz="4400" b="1" i="0" dirty="0">
                <a:solidFill>
                  <a:srgbClr val="0070C0"/>
                </a:solidFill>
                <a:effectLst/>
                <a:latin typeface="+mj-lt"/>
              </a:rPr>
              <a:t>Cuando se vacuna contra la gripe, ayuda a proteger a su feto, a su recién nacido y a usted misma.</a:t>
            </a:r>
            <a:endParaRPr lang="en-US" sz="4400" b="1" dirty="0">
              <a:solidFill>
                <a:srgbClr val="0070C0"/>
              </a:solidFill>
              <a:latin typeface="+mj-lt"/>
            </a:endParaRPr>
          </a:p>
        </p:txBody>
      </p:sp>
    </p:spTree>
    <p:extLst>
      <p:ext uri="{BB962C8B-B14F-4D97-AF65-F5344CB8AC3E}">
        <p14:creationId xmlns:p14="http://schemas.microsoft.com/office/powerpoint/2010/main" val="2108605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B00BB-3DDE-439B-C9F8-F4AA45474F4C}"/>
              </a:ext>
            </a:extLst>
          </p:cNvPr>
          <p:cNvSpPr>
            <a:spLocks noGrp="1"/>
          </p:cNvSpPr>
          <p:nvPr>
            <p:ph type="title"/>
          </p:nvPr>
        </p:nvSpPr>
        <p:spPr>
          <a:xfrm>
            <a:off x="241580" y="345922"/>
            <a:ext cx="9717347" cy="1080938"/>
          </a:xfrm>
        </p:spPr>
        <p:txBody>
          <a:bodyPr>
            <a:normAutofit/>
          </a:bodyPr>
          <a:lstStyle/>
          <a:p>
            <a:r>
              <a:rPr lang="es-ES" sz="3100" dirty="0"/>
              <a:t>Preocupación #2: “La vacuna contra la gripe me da gripe.”</a:t>
            </a:r>
            <a:endParaRPr lang="en-US" sz="3100" dirty="0"/>
          </a:p>
        </p:txBody>
      </p:sp>
      <p:sp>
        <p:nvSpPr>
          <p:cNvPr id="3" name="Content Placeholder 2">
            <a:extLst>
              <a:ext uri="{FF2B5EF4-FFF2-40B4-BE49-F238E27FC236}">
                <a16:creationId xmlns:a16="http://schemas.microsoft.com/office/drawing/2014/main" id="{7BD9E3C1-8873-1703-16B9-515E7379EF03}"/>
              </a:ext>
            </a:extLst>
          </p:cNvPr>
          <p:cNvSpPr>
            <a:spLocks noGrp="1"/>
          </p:cNvSpPr>
          <p:nvPr>
            <p:ph idx="1"/>
          </p:nvPr>
        </p:nvSpPr>
        <p:spPr>
          <a:xfrm>
            <a:off x="617499" y="1993710"/>
            <a:ext cx="9613861" cy="3891307"/>
          </a:xfrm>
        </p:spPr>
        <p:txBody>
          <a:bodyPr>
            <a:noAutofit/>
          </a:bodyPr>
          <a:lstStyle/>
          <a:p>
            <a:pPr algn="l" fontAlgn="base">
              <a:buFont typeface="Arial" panose="020B0604020202020204" pitchFamily="34" charset="0"/>
              <a:buChar char="•"/>
            </a:pPr>
            <a:r>
              <a:rPr lang="es-ES" sz="3200" dirty="0">
                <a:solidFill>
                  <a:srgbClr val="003B68"/>
                </a:solidFill>
              </a:rPr>
              <a:t>No hay </a:t>
            </a:r>
            <a:r>
              <a:rPr lang="es-ES" sz="3200" b="1" dirty="0">
                <a:solidFill>
                  <a:schemeClr val="bg1">
                    <a:lumMod val="50000"/>
                  </a:schemeClr>
                </a:solidFill>
              </a:rPr>
              <a:t>ningún virus vivo </a:t>
            </a:r>
            <a:r>
              <a:rPr lang="es-ES" sz="3200" dirty="0">
                <a:solidFill>
                  <a:srgbClr val="003B68"/>
                </a:solidFill>
              </a:rPr>
              <a:t>en la vacuna.</a:t>
            </a:r>
          </a:p>
          <a:p>
            <a:pPr algn="l" fontAlgn="base">
              <a:buFont typeface="Arial" panose="020B0604020202020204" pitchFamily="34" charset="0"/>
              <a:buChar char="•"/>
            </a:pPr>
            <a:r>
              <a:rPr lang="es-ES" sz="3200" dirty="0">
                <a:solidFill>
                  <a:srgbClr val="003B68"/>
                </a:solidFill>
              </a:rPr>
              <a:t>La vacuna contra la gripe proporciona </a:t>
            </a:r>
            <a:r>
              <a:rPr lang="es-ES" sz="3200" b="1" dirty="0">
                <a:solidFill>
                  <a:srgbClr val="003B68"/>
                </a:solidFill>
              </a:rPr>
              <a:t>la mejor protección</a:t>
            </a:r>
            <a:r>
              <a:rPr lang="es-ES" sz="3200" dirty="0">
                <a:solidFill>
                  <a:srgbClr val="003B68"/>
                </a:solidFill>
              </a:rPr>
              <a:t> que tendrá el bebé contra la gripe durante </a:t>
            </a:r>
            <a:r>
              <a:rPr lang="es-ES" sz="3200" b="1" dirty="0">
                <a:solidFill>
                  <a:srgbClr val="003B68"/>
                </a:solidFill>
              </a:rPr>
              <a:t>los primeros 6 meses de vida</a:t>
            </a:r>
            <a:r>
              <a:rPr lang="es-ES" sz="3200" dirty="0">
                <a:solidFill>
                  <a:srgbClr val="003B68"/>
                </a:solidFill>
              </a:rPr>
              <a:t>.</a:t>
            </a:r>
          </a:p>
          <a:p>
            <a:pPr algn="l" fontAlgn="base">
              <a:buFont typeface="Arial" panose="020B0604020202020204" pitchFamily="34" charset="0"/>
              <a:buChar char="•"/>
            </a:pPr>
            <a:r>
              <a:rPr lang="es-ES" sz="3200" dirty="0">
                <a:solidFill>
                  <a:srgbClr val="003B68"/>
                </a:solidFill>
              </a:rPr>
              <a:t>Puede tener </a:t>
            </a:r>
            <a:r>
              <a:rPr lang="es-ES" sz="3200" b="1" dirty="0">
                <a:solidFill>
                  <a:srgbClr val="003B68"/>
                </a:solidFill>
              </a:rPr>
              <a:t>efectos menores </a:t>
            </a:r>
            <a:r>
              <a:rPr lang="es-ES" sz="3200" dirty="0">
                <a:solidFill>
                  <a:srgbClr val="003B68"/>
                </a:solidFill>
              </a:rPr>
              <a:t>en su sistema inmunológico al día siguiente, pero eso es mejor que estar hospitalizado.</a:t>
            </a:r>
            <a:endParaRPr lang="en-US" sz="3200" dirty="0">
              <a:solidFill>
                <a:srgbClr val="003B68"/>
              </a:solidFill>
            </a:endParaRPr>
          </a:p>
        </p:txBody>
      </p:sp>
    </p:spTree>
    <p:extLst>
      <p:ext uri="{BB962C8B-B14F-4D97-AF65-F5344CB8AC3E}">
        <p14:creationId xmlns:p14="http://schemas.microsoft.com/office/powerpoint/2010/main" val="1629814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D5A4-6A20-BA28-FC4A-EC771C85F4B2}"/>
              </a:ext>
            </a:extLst>
          </p:cNvPr>
          <p:cNvSpPr>
            <a:spLocks noGrp="1"/>
          </p:cNvSpPr>
          <p:nvPr>
            <p:ph type="title"/>
          </p:nvPr>
        </p:nvSpPr>
        <p:spPr/>
        <p:txBody>
          <a:bodyPr/>
          <a:lstStyle/>
          <a:p>
            <a:r>
              <a:rPr lang="en-US" dirty="0"/>
              <a:t>Influenza</a:t>
            </a:r>
          </a:p>
        </p:txBody>
      </p:sp>
    </p:spTree>
    <p:extLst>
      <p:ext uri="{BB962C8B-B14F-4D97-AF65-F5344CB8AC3E}">
        <p14:creationId xmlns:p14="http://schemas.microsoft.com/office/powerpoint/2010/main" val="2659143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4AAC88-C308-2E9C-34B9-08C85D424669}"/>
              </a:ext>
            </a:extLst>
          </p:cNvPr>
          <p:cNvSpPr>
            <a:spLocks noGrp="1"/>
          </p:cNvSpPr>
          <p:nvPr>
            <p:ph type="title"/>
          </p:nvPr>
        </p:nvSpPr>
        <p:spPr>
          <a:xfrm>
            <a:off x="1196622" y="2883606"/>
            <a:ext cx="10013245" cy="1090788"/>
          </a:xfrm>
        </p:spPr>
        <p:txBody>
          <a:bodyPr/>
          <a:lstStyle/>
          <a:p>
            <a:r>
              <a:rPr lang="es-ES" sz="5400" dirty="0"/>
              <a:t>Evidencia de la seguridad de la vacuna contra la gripe durante el embarazo</a:t>
            </a:r>
            <a:endParaRPr lang="en-US" sz="5400" dirty="0"/>
          </a:p>
        </p:txBody>
      </p:sp>
    </p:spTree>
    <p:extLst>
      <p:ext uri="{BB962C8B-B14F-4D97-AF65-F5344CB8AC3E}">
        <p14:creationId xmlns:p14="http://schemas.microsoft.com/office/powerpoint/2010/main" val="744015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6147-31F7-3336-A24D-C7D91C0FC676}"/>
              </a:ext>
            </a:extLst>
          </p:cNvPr>
          <p:cNvSpPr>
            <a:spLocks noGrp="1"/>
          </p:cNvSpPr>
          <p:nvPr>
            <p:ph type="title"/>
          </p:nvPr>
        </p:nvSpPr>
        <p:spPr>
          <a:xfrm>
            <a:off x="221260" y="315442"/>
            <a:ext cx="10233380" cy="1080938"/>
          </a:xfrm>
        </p:spPr>
        <p:txBody>
          <a:bodyPr>
            <a:normAutofit fontScale="90000"/>
          </a:bodyPr>
          <a:lstStyle/>
          <a:p>
            <a:r>
              <a:rPr lang="es-ES" sz="3500" dirty="0"/>
              <a:t>Preocupación #3: “¿Es segura la vacuna contra la gripe para mí y para mi bebé durante el embarazo?”</a:t>
            </a:r>
            <a:endParaRPr lang="en-US" sz="3500" dirty="0"/>
          </a:p>
        </p:txBody>
      </p:sp>
      <p:sp>
        <p:nvSpPr>
          <p:cNvPr id="3" name="Content Placeholder 2">
            <a:extLst>
              <a:ext uri="{FF2B5EF4-FFF2-40B4-BE49-F238E27FC236}">
                <a16:creationId xmlns:a16="http://schemas.microsoft.com/office/drawing/2014/main" id="{0F2E948B-FED8-DB7A-E590-8816B0747053}"/>
              </a:ext>
            </a:extLst>
          </p:cNvPr>
          <p:cNvSpPr>
            <a:spLocks noGrp="1"/>
          </p:cNvSpPr>
          <p:nvPr>
            <p:ph idx="1"/>
          </p:nvPr>
        </p:nvSpPr>
        <p:spPr>
          <a:xfrm>
            <a:off x="531019" y="1963231"/>
            <a:ext cx="9613861" cy="3599316"/>
          </a:xfrm>
        </p:spPr>
        <p:txBody>
          <a:bodyPr>
            <a:normAutofit fontScale="92500" lnSpcReduction="20000"/>
          </a:bodyPr>
          <a:lstStyle/>
          <a:p>
            <a:pPr fontAlgn="base"/>
            <a:r>
              <a:rPr lang="es-ES" sz="3200" i="0" dirty="0">
                <a:solidFill>
                  <a:srgbClr val="003B68"/>
                </a:solidFill>
                <a:effectLst/>
              </a:rPr>
              <a:t>¡Sí! A lo largo de muchos años, se han administrado vacunas contra la gripe a </a:t>
            </a:r>
            <a:r>
              <a:rPr lang="es-ES" sz="3200" b="1" i="0" dirty="0">
                <a:solidFill>
                  <a:srgbClr val="003B68"/>
                </a:solidFill>
                <a:effectLst/>
              </a:rPr>
              <a:t>millones de mujeres embarazadas</a:t>
            </a:r>
            <a:r>
              <a:rPr lang="es-ES" sz="3200" i="0" dirty="0">
                <a:solidFill>
                  <a:srgbClr val="003B68"/>
                </a:solidFill>
                <a:effectLst/>
              </a:rPr>
              <a:t> con un buen historial de seguridad.</a:t>
            </a:r>
          </a:p>
          <a:p>
            <a:pPr fontAlgn="base"/>
            <a:endParaRPr lang="es-ES" sz="3200" i="0" dirty="0">
              <a:solidFill>
                <a:srgbClr val="003B68"/>
              </a:solidFill>
              <a:effectLst/>
            </a:endParaRPr>
          </a:p>
          <a:p>
            <a:pPr fontAlgn="base"/>
            <a:r>
              <a:rPr lang="es-ES" sz="3200" i="0" dirty="0">
                <a:solidFill>
                  <a:srgbClr val="003B68"/>
                </a:solidFill>
                <a:effectLst/>
              </a:rPr>
              <a:t>Una revisión de los informes de VAERS (Sistema de notificación de eventos adversos a las vacunas) </a:t>
            </a:r>
            <a:r>
              <a:rPr lang="es-ES" sz="3200" b="1" i="0" dirty="0">
                <a:solidFill>
                  <a:srgbClr val="003B68"/>
                </a:solidFill>
                <a:effectLst/>
              </a:rPr>
              <a:t>no encontró evidencia que sugiera un vínculo entre la vacunación contra la gripe</a:t>
            </a:r>
            <a:r>
              <a:rPr lang="es-ES" sz="3200" i="0" dirty="0">
                <a:solidFill>
                  <a:srgbClr val="003B68"/>
                </a:solidFill>
                <a:effectLst/>
              </a:rPr>
              <a:t> en mujeres embarazadas y </a:t>
            </a:r>
            <a:r>
              <a:rPr lang="es-ES" sz="3200" b="1" i="0" dirty="0">
                <a:solidFill>
                  <a:srgbClr val="003B68"/>
                </a:solidFill>
                <a:effectLst/>
              </a:rPr>
              <a:t>las complicaciones del embarazo o resultados negativos fetales</a:t>
            </a:r>
            <a:r>
              <a:rPr lang="es-ES" sz="3200" i="0" dirty="0">
                <a:solidFill>
                  <a:srgbClr val="003B68"/>
                </a:solidFill>
                <a:effectLst/>
              </a:rPr>
              <a:t>.</a:t>
            </a:r>
            <a:endParaRPr lang="en-US" sz="3200" i="0" dirty="0">
              <a:solidFill>
                <a:srgbClr val="003B68"/>
              </a:solidFill>
              <a:effectLst/>
            </a:endParaRPr>
          </a:p>
        </p:txBody>
      </p:sp>
    </p:spTree>
    <p:extLst>
      <p:ext uri="{BB962C8B-B14F-4D97-AF65-F5344CB8AC3E}">
        <p14:creationId xmlns:p14="http://schemas.microsoft.com/office/powerpoint/2010/main" val="3485870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CF0B-4E63-4964-8CCE-4423FC52A559}"/>
              </a:ext>
            </a:extLst>
          </p:cNvPr>
          <p:cNvSpPr>
            <a:spLocks noGrp="1"/>
          </p:cNvSpPr>
          <p:nvPr>
            <p:ph type="title"/>
          </p:nvPr>
        </p:nvSpPr>
        <p:spPr/>
        <p:txBody>
          <a:bodyPr>
            <a:normAutofit fontScale="90000"/>
          </a:bodyPr>
          <a:lstStyle/>
          <a:p>
            <a:r>
              <a:rPr lang="es-ES" dirty="0"/>
              <a:t>No hay aumento en riesgos adversos o aborto durante el embarazo</a:t>
            </a:r>
            <a:endParaRPr lang="en-US" dirty="0"/>
          </a:p>
        </p:txBody>
      </p:sp>
      <p:sp>
        <p:nvSpPr>
          <p:cNvPr id="3" name="Content Placeholder 2">
            <a:extLst>
              <a:ext uri="{FF2B5EF4-FFF2-40B4-BE49-F238E27FC236}">
                <a16:creationId xmlns:a16="http://schemas.microsoft.com/office/drawing/2014/main" id="{10E6BA5B-F9A3-E4DB-26BF-42383975F16F}"/>
              </a:ext>
            </a:extLst>
          </p:cNvPr>
          <p:cNvSpPr>
            <a:spLocks noGrp="1"/>
          </p:cNvSpPr>
          <p:nvPr>
            <p:ph idx="1"/>
          </p:nvPr>
        </p:nvSpPr>
        <p:spPr>
          <a:xfrm>
            <a:off x="617500" y="1770190"/>
            <a:ext cx="6435053" cy="4932167"/>
          </a:xfrm>
        </p:spPr>
        <p:txBody>
          <a:bodyPr vert="horz" lIns="91440" tIns="45720" rIns="91440" bIns="45720" rtlCol="0" anchor="t">
            <a:normAutofit lnSpcReduction="10000"/>
          </a:bodyPr>
          <a:lstStyle/>
          <a:p>
            <a:pPr>
              <a:lnSpc>
                <a:spcPct val="120000"/>
              </a:lnSpc>
            </a:pPr>
            <a:r>
              <a:rPr lang="es-ES" sz="2000" dirty="0">
                <a:solidFill>
                  <a:srgbClr val="003B68"/>
                </a:solidFill>
              </a:rPr>
              <a:t>Un gran estudio </a:t>
            </a:r>
            <a:r>
              <a:rPr lang="es-ES" sz="2000" b="1" dirty="0">
                <a:solidFill>
                  <a:srgbClr val="003B68"/>
                </a:solidFill>
              </a:rPr>
              <a:t>no encontró aumento en riesgos adversos </a:t>
            </a:r>
            <a:r>
              <a:rPr lang="es-ES" sz="2000" dirty="0">
                <a:solidFill>
                  <a:srgbClr val="003B68"/>
                </a:solidFill>
              </a:rPr>
              <a:t>las mujeres embarazadas que recibieron la vacuna contra la gripe entre 2002 y 2009 en comparación con las mujeres embarazadas que no fueron vacunadas.</a:t>
            </a:r>
          </a:p>
          <a:p>
            <a:pPr>
              <a:lnSpc>
                <a:spcPct val="120000"/>
              </a:lnSpc>
            </a:pPr>
            <a:r>
              <a:rPr lang="es-ES" sz="2000" dirty="0">
                <a:solidFill>
                  <a:srgbClr val="003B68"/>
                </a:solidFill>
              </a:rPr>
              <a:t>Un gran estudio que utilizó los datos de </a:t>
            </a:r>
            <a:r>
              <a:rPr lang="es-ES" sz="2000" b="1" dirty="0">
                <a:solidFill>
                  <a:srgbClr val="003B68"/>
                </a:solidFill>
              </a:rPr>
              <a:t>tres temporadas de gripe </a:t>
            </a:r>
            <a:r>
              <a:rPr lang="es-ES" sz="2000" dirty="0">
                <a:solidFill>
                  <a:srgbClr val="003B68"/>
                </a:solidFill>
              </a:rPr>
              <a:t>(2012-13, 2013-14, 2014-15) </a:t>
            </a:r>
            <a:r>
              <a:rPr lang="es-ES" sz="2000" b="1" dirty="0">
                <a:solidFill>
                  <a:srgbClr val="003B68"/>
                </a:solidFill>
              </a:rPr>
              <a:t>no encontró mayor riesgo de aborto</a:t>
            </a:r>
            <a:r>
              <a:rPr lang="es-ES" sz="2000" dirty="0">
                <a:solidFill>
                  <a:srgbClr val="003B68"/>
                </a:solidFill>
              </a:rPr>
              <a:t> después de la vacunación contra la gripe durante el embarazo.</a:t>
            </a:r>
          </a:p>
          <a:p>
            <a:pPr>
              <a:lnSpc>
                <a:spcPct val="120000"/>
              </a:lnSpc>
            </a:pPr>
            <a:r>
              <a:rPr lang="es-ES" sz="2000" dirty="0">
                <a:solidFill>
                  <a:srgbClr val="003B68"/>
                </a:solidFill>
              </a:rPr>
              <a:t>Un estudio similar que utilizó datos de las temporadas 2005-06 y 2006-07 </a:t>
            </a:r>
            <a:r>
              <a:rPr lang="es-ES" sz="2000" b="1" dirty="0">
                <a:solidFill>
                  <a:srgbClr val="003B68"/>
                </a:solidFill>
              </a:rPr>
              <a:t>no encontró mayor riesgo de aborto </a:t>
            </a:r>
            <a:r>
              <a:rPr lang="es-ES" sz="2000" dirty="0">
                <a:solidFill>
                  <a:srgbClr val="003B68"/>
                </a:solidFill>
              </a:rPr>
              <a:t>entre las mujeres embarazadas que recibieron la vacuna contra la gripe.</a:t>
            </a:r>
            <a:endParaRPr lang="en-US" sz="2000" dirty="0">
              <a:solidFill>
                <a:srgbClr val="003B68"/>
              </a:solidFill>
            </a:endParaRPr>
          </a:p>
        </p:txBody>
      </p:sp>
      <p:pic>
        <p:nvPicPr>
          <p:cNvPr id="9" name="Picture 8" descr="A picture containing person, computer&#10;&#10;Description automatically generated">
            <a:extLst>
              <a:ext uri="{FF2B5EF4-FFF2-40B4-BE49-F238E27FC236}">
                <a16:creationId xmlns:a16="http://schemas.microsoft.com/office/drawing/2014/main" id="{5B57E193-161C-B1D7-A307-42FDA52C1F0E}"/>
              </a:ext>
            </a:extLst>
          </p:cNvPr>
          <p:cNvPicPr>
            <a:picLocks noChangeAspect="1"/>
          </p:cNvPicPr>
          <p:nvPr/>
        </p:nvPicPr>
        <p:blipFill>
          <a:blip r:embed="rId3"/>
          <a:stretch>
            <a:fillRect/>
          </a:stretch>
        </p:blipFill>
        <p:spPr>
          <a:xfrm>
            <a:off x="7232468" y="2324919"/>
            <a:ext cx="4531443" cy="3020962"/>
          </a:xfrm>
          <a:prstGeom prst="rect">
            <a:avLst/>
          </a:prstGeom>
        </p:spPr>
      </p:pic>
    </p:spTree>
    <p:extLst>
      <p:ext uri="{BB962C8B-B14F-4D97-AF65-F5344CB8AC3E}">
        <p14:creationId xmlns:p14="http://schemas.microsoft.com/office/powerpoint/2010/main" val="3071655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E1-5F46-087C-09D0-412B5266B4BF}"/>
              </a:ext>
            </a:extLst>
          </p:cNvPr>
          <p:cNvSpPr>
            <a:spLocks noGrp="1"/>
          </p:cNvSpPr>
          <p:nvPr>
            <p:ph type="title"/>
          </p:nvPr>
        </p:nvSpPr>
        <p:spPr/>
        <p:txBody>
          <a:bodyPr>
            <a:normAutofit/>
          </a:bodyPr>
          <a:lstStyle/>
          <a:p>
            <a:r>
              <a:rPr lang="es-ES" sz="3500" dirty="0"/>
              <a:t>Un estudio invalido recibió amplia atención de los medios</a:t>
            </a:r>
            <a:endParaRPr lang="en-US" sz="3500" dirty="0"/>
          </a:p>
        </p:txBody>
      </p:sp>
      <p:sp>
        <p:nvSpPr>
          <p:cNvPr id="4" name="Rectangle 1">
            <a:extLst>
              <a:ext uri="{FF2B5EF4-FFF2-40B4-BE49-F238E27FC236}">
                <a16:creationId xmlns:a16="http://schemas.microsoft.com/office/drawing/2014/main" id="{76D519ED-99B3-9750-CAC5-D93D4B8701E8}"/>
              </a:ext>
            </a:extLst>
          </p:cNvPr>
          <p:cNvSpPr>
            <a:spLocks noGrp="1" noChangeArrowheads="1"/>
          </p:cNvSpPr>
          <p:nvPr>
            <p:ph idx="1"/>
          </p:nvPr>
        </p:nvSpPr>
        <p:spPr bwMode="auto">
          <a:xfrm>
            <a:off x="467968" y="1826269"/>
            <a:ext cx="994603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kumimoji="0" lang="es-ES" altLang="en-US" b="1" i="0" u="none" strike="noStrike" cap="none" normalizeH="0" baseline="0" dirty="0">
                <a:ln>
                  <a:noFill/>
                </a:ln>
                <a:solidFill>
                  <a:schemeClr val="bg1">
                    <a:lumMod val="50000"/>
                  </a:schemeClr>
                </a:solidFill>
                <a:effectLst/>
                <a:latin typeface="Lato" panose="020F0502020204030203" pitchFamily="34" charset="0"/>
                <a:ea typeface="Lato" panose="020F0502020204030203" pitchFamily="34" charset="0"/>
                <a:cs typeface="Lato" panose="020F0502020204030203" pitchFamily="34" charset="0"/>
              </a:rPr>
              <a:t>Un estudio examinó datos de las temporadas de gripe 2010-2011 y 2011-2012. </a:t>
            </a:r>
            <a:r>
              <a:rPr kumimoji="0" lang="es-ES" altLang="en-US" b="1"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El equipo pensó que había encontrado una asociación entre la vacunación contra la gripe en las primeras etapas del embarazo y un mayor riesgo de aborto espontáneo.</a:t>
            </a:r>
          </a:p>
        </p:txBody>
      </p:sp>
      <p:pic>
        <p:nvPicPr>
          <p:cNvPr id="5" name="Picture 4" descr="A person posing for a picture&#10;&#10;Description automatically generated with medium confidence">
            <a:extLst>
              <a:ext uri="{FF2B5EF4-FFF2-40B4-BE49-F238E27FC236}">
                <a16:creationId xmlns:a16="http://schemas.microsoft.com/office/drawing/2014/main" id="{AA35DF6C-1E01-7AA2-0FFA-BEF2D2E45F2B}"/>
              </a:ext>
            </a:extLst>
          </p:cNvPr>
          <p:cNvPicPr>
            <a:picLocks noChangeAspect="1"/>
          </p:cNvPicPr>
          <p:nvPr/>
        </p:nvPicPr>
        <p:blipFill>
          <a:blip r:embed="rId3"/>
          <a:stretch>
            <a:fillRect/>
          </a:stretch>
        </p:blipFill>
        <p:spPr>
          <a:xfrm>
            <a:off x="3736232" y="2728712"/>
            <a:ext cx="4719536" cy="4719536"/>
          </a:xfrm>
          <a:prstGeom prst="rect">
            <a:avLst/>
          </a:prstGeom>
        </p:spPr>
      </p:pic>
    </p:spTree>
    <p:extLst>
      <p:ext uri="{BB962C8B-B14F-4D97-AF65-F5344CB8AC3E}">
        <p14:creationId xmlns:p14="http://schemas.microsoft.com/office/powerpoint/2010/main" val="4164984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206F-22FB-64D9-DBA6-BD1BD9F74ED7}"/>
              </a:ext>
            </a:extLst>
          </p:cNvPr>
          <p:cNvSpPr>
            <a:spLocks noGrp="1"/>
          </p:cNvSpPr>
          <p:nvPr>
            <p:ph type="title"/>
          </p:nvPr>
        </p:nvSpPr>
        <p:spPr/>
        <p:txBody>
          <a:bodyPr>
            <a:normAutofit/>
          </a:bodyPr>
          <a:lstStyle/>
          <a:p>
            <a:r>
              <a:rPr lang="es-ES" sz="3500" dirty="0"/>
              <a:t>Un estudio invalido recibió amplia atención de los medios</a:t>
            </a:r>
            <a:endParaRPr lang="en-US" sz="3500" dirty="0"/>
          </a:p>
        </p:txBody>
      </p:sp>
      <p:sp>
        <p:nvSpPr>
          <p:cNvPr id="5" name="TextBox 4">
            <a:extLst>
              <a:ext uri="{FF2B5EF4-FFF2-40B4-BE49-F238E27FC236}">
                <a16:creationId xmlns:a16="http://schemas.microsoft.com/office/drawing/2014/main" id="{C603514D-703E-7B4B-D940-5D3C1FF29499}"/>
              </a:ext>
            </a:extLst>
          </p:cNvPr>
          <p:cNvSpPr txBox="1"/>
          <p:nvPr/>
        </p:nvSpPr>
        <p:spPr>
          <a:xfrm>
            <a:off x="348058" y="4831639"/>
            <a:ext cx="9613860" cy="1569660"/>
          </a:xfrm>
          <a:prstGeom prst="rect">
            <a:avLst/>
          </a:prstGeom>
          <a:noFill/>
        </p:spPr>
        <p:txBody>
          <a:bodyPr wrap="square" lIns="91440" tIns="45720" rIns="91440" bIns="45720" anchor="t">
            <a:spAutoFit/>
          </a:bodyPr>
          <a:lstStyle/>
          <a:p>
            <a:pPr defTabSz="914400" eaLnBrk="0" fontAlgn="base" hangingPunct="0">
              <a:spcBef>
                <a:spcPct val="0"/>
              </a:spcBef>
              <a:spcAft>
                <a:spcPct val="0"/>
              </a:spcAft>
            </a:pPr>
            <a:r>
              <a:rPr kumimoji="0" lang="es-ES" altLang="en-US" sz="2400" b="1" strike="noStrike" cap="none" normalizeH="0" baseline="0" dirty="0">
                <a:ln>
                  <a:noFill/>
                </a:ln>
                <a:solidFill>
                  <a:srgbClr val="0078D2"/>
                </a:solidFill>
                <a:effectLst/>
                <a:latin typeface="Trebuchet MS"/>
              </a:rPr>
              <a:t>En respuesta a este estudio, los CDC proporcionaron fondos para un estudio de seguimiento más amplio en 2019 que incluyó aproximadamente tres veces más mujeres</a:t>
            </a:r>
            <a:r>
              <a:rPr kumimoji="0" lang="es-ES" altLang="en-US" sz="2400" b="1" strike="noStrike" cap="none" normalizeH="0" baseline="0" dirty="0">
                <a:ln>
                  <a:noFill/>
                </a:ln>
                <a:solidFill>
                  <a:schemeClr val="bg1">
                    <a:lumMod val="50000"/>
                  </a:schemeClr>
                </a:solidFill>
                <a:effectLst/>
                <a:latin typeface="Trebuchet MS"/>
              </a:rPr>
              <a:t>. Ese estudio no encontró ningún problema de seguridad.</a:t>
            </a:r>
            <a:endParaRPr kumimoji="0" lang="en-US" altLang="en-US" sz="2400" b="1" strike="noStrike" cap="none" normalizeH="0" baseline="0" dirty="0">
              <a:ln>
                <a:noFill/>
              </a:ln>
              <a:solidFill>
                <a:schemeClr val="bg1">
                  <a:lumMod val="50000"/>
                </a:schemeClr>
              </a:solidFill>
              <a:effectLst/>
              <a:latin typeface="Trebuchet MS"/>
            </a:endParaRPr>
          </a:p>
        </p:txBody>
      </p:sp>
      <p:sp>
        <p:nvSpPr>
          <p:cNvPr id="4" name="TextBox 3">
            <a:extLst>
              <a:ext uri="{FF2B5EF4-FFF2-40B4-BE49-F238E27FC236}">
                <a16:creationId xmlns:a16="http://schemas.microsoft.com/office/drawing/2014/main" id="{814A36FB-9BFD-77E3-56AF-01C98DDD5483}"/>
              </a:ext>
            </a:extLst>
          </p:cNvPr>
          <p:cNvSpPr txBox="1"/>
          <p:nvPr/>
        </p:nvSpPr>
        <p:spPr>
          <a:xfrm>
            <a:off x="348058" y="1904441"/>
            <a:ext cx="9883302" cy="2677656"/>
          </a:xfrm>
          <a:prstGeom prst="rect">
            <a:avLst/>
          </a:prstGeom>
          <a:noFill/>
        </p:spPr>
        <p:txBody>
          <a:bodyPr wrap="square" rtlCol="0">
            <a:spAutoFit/>
          </a:bodyPr>
          <a:lstStyle/>
          <a:p>
            <a:r>
              <a:rPr lang="es-ES" sz="2400" dirty="0">
                <a:solidFill>
                  <a:schemeClr val="bg1">
                    <a:lumMod val="50000"/>
                  </a:schemeClr>
                </a:solidFill>
              </a:rPr>
              <a:t>Sin embargo, el estudio tuvo algunos problemas importantes:</a:t>
            </a:r>
          </a:p>
          <a:p>
            <a:pPr marL="800100" lvl="1" indent="-342900">
              <a:buFont typeface="Arial" panose="020B0604020202020204" pitchFamily="34" charset="0"/>
              <a:buChar char="•"/>
            </a:pPr>
            <a:r>
              <a:rPr lang="es-ES" sz="2400" dirty="0">
                <a:solidFill>
                  <a:schemeClr val="bg1">
                    <a:lumMod val="50000"/>
                  </a:schemeClr>
                </a:solidFill>
              </a:rPr>
              <a:t>Las mujeres con embarazos complicados tienen más probabilidades de consultar su médico con más frecuencia .</a:t>
            </a:r>
          </a:p>
          <a:p>
            <a:pPr marL="800100" lvl="1" indent="-342900">
              <a:buFont typeface="Arial" panose="020B0604020202020204" pitchFamily="34" charset="0"/>
              <a:buChar char="•"/>
            </a:pPr>
            <a:r>
              <a:rPr lang="es-ES" sz="2400" dirty="0">
                <a:solidFill>
                  <a:schemeClr val="bg1">
                    <a:lumMod val="50000"/>
                  </a:schemeClr>
                </a:solidFill>
              </a:rPr>
              <a:t>El pequeño número de estudio dio lugar a resultados imprecisos.</a:t>
            </a:r>
          </a:p>
          <a:p>
            <a:pPr marL="800100" lvl="1" indent="-342900">
              <a:buFont typeface="Arial" panose="020B0604020202020204" pitchFamily="34" charset="0"/>
              <a:buChar char="•"/>
            </a:pPr>
            <a:r>
              <a:rPr lang="es-ES" sz="2400" dirty="0">
                <a:solidFill>
                  <a:schemeClr val="bg1">
                    <a:lumMod val="50000"/>
                  </a:schemeClr>
                </a:solidFill>
              </a:rPr>
              <a:t>Este estudio fue el único análisis a mostrar por esta asociación; </a:t>
            </a:r>
            <a:r>
              <a:rPr lang="es-ES" sz="2400" b="1" dirty="0">
                <a:solidFill>
                  <a:srgbClr val="00B050"/>
                </a:solidFill>
              </a:rPr>
              <a:t>Ningún otro estudio ha encontrado un mayor riesgo de aborto espontáneo después de la vacunación contra la influenza</a:t>
            </a:r>
            <a:r>
              <a:rPr lang="es-ES" sz="2400" dirty="0">
                <a:solidFill>
                  <a:schemeClr val="bg1">
                    <a:lumMod val="50000"/>
                  </a:schemeClr>
                </a:solidFill>
              </a:rPr>
              <a:t>.</a:t>
            </a:r>
            <a:endParaRPr lang="en-US" sz="2400" dirty="0">
              <a:solidFill>
                <a:schemeClr val="bg1">
                  <a:lumMod val="50000"/>
                </a:schemeClr>
              </a:solidFill>
            </a:endParaRPr>
          </a:p>
        </p:txBody>
      </p:sp>
    </p:spTree>
    <p:extLst>
      <p:ext uri="{BB962C8B-B14F-4D97-AF65-F5344CB8AC3E}">
        <p14:creationId xmlns:p14="http://schemas.microsoft.com/office/powerpoint/2010/main" val="243700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88BA-7CE4-B7B5-13B4-B9DD5313211A}"/>
              </a:ext>
            </a:extLst>
          </p:cNvPr>
          <p:cNvSpPr>
            <a:spLocks noGrp="1"/>
          </p:cNvSpPr>
          <p:nvPr>
            <p:ph type="title"/>
          </p:nvPr>
        </p:nvSpPr>
        <p:spPr/>
        <p:txBody>
          <a:bodyPr>
            <a:normAutofit fontScale="90000"/>
          </a:bodyPr>
          <a:lstStyle/>
          <a:p>
            <a:r>
              <a:rPr lang="es-ES" dirty="0"/>
              <a:t>No hay mayor riesgo de parto prematuro o defectos de nacimiento</a:t>
            </a:r>
            <a:endParaRPr lang="en-US" dirty="0"/>
          </a:p>
        </p:txBody>
      </p:sp>
      <p:sp>
        <p:nvSpPr>
          <p:cNvPr id="4" name="Rectangle 1">
            <a:extLst>
              <a:ext uri="{FF2B5EF4-FFF2-40B4-BE49-F238E27FC236}">
                <a16:creationId xmlns:a16="http://schemas.microsoft.com/office/drawing/2014/main" id="{1170FA5C-5447-1E86-5E26-99E59F90A232}"/>
              </a:ext>
            </a:extLst>
          </p:cNvPr>
          <p:cNvSpPr>
            <a:spLocks noGrp="1" noChangeArrowheads="1"/>
          </p:cNvSpPr>
          <p:nvPr>
            <p:ph idx="1"/>
          </p:nvPr>
        </p:nvSpPr>
        <p:spPr bwMode="auto">
          <a:xfrm>
            <a:off x="4129161" y="1751717"/>
            <a:ext cx="7754334"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s-ES" altLang="en-US" b="1" i="0" u="none" strike="noStrike" cap="none" normalizeH="0" baseline="0" dirty="0">
                <a:ln>
                  <a:noFill/>
                </a:ln>
                <a:solidFill>
                  <a:schemeClr val="bg1">
                    <a:lumMod val="50000"/>
                  </a:schemeClr>
                </a:solidFill>
                <a:effectLst/>
              </a:rPr>
              <a:t>En un estudio de mujeres embarazadas que recibieron la vacuna contra la gripe y un número igual de mujeres embarazadas que no recibieron la vacuna contra la gripe, </a:t>
            </a:r>
            <a:r>
              <a:rPr lang="es-ES" altLang="en-US" b="1" i="0" u="none" strike="noStrike" cap="none" normalizeH="0" baseline="0" dirty="0">
                <a:ln>
                  <a:noFill/>
                </a:ln>
                <a:solidFill>
                  <a:srgbClr val="0078D2"/>
                </a:solidFill>
                <a:effectLst/>
              </a:rPr>
              <a:t>no hubo diferencias </a:t>
            </a:r>
            <a:r>
              <a:rPr lang="es-ES" altLang="en-US" b="1" i="0" u="none" strike="noStrike" cap="none" normalizeH="0" baseline="0" dirty="0">
                <a:ln>
                  <a:noFill/>
                </a:ln>
                <a:solidFill>
                  <a:schemeClr val="bg1">
                    <a:lumMod val="50000"/>
                  </a:schemeClr>
                </a:solidFill>
                <a:effectLst/>
              </a:rPr>
              <a:t>entre los dos grupos en las tasas de parto prematuro o bebés pequeños para la edad gestacional.</a:t>
            </a:r>
          </a:p>
          <a:p>
            <a:pPr marL="0" indent="0" eaLnBrk="0" fontAlgn="base" hangingPunct="0">
              <a:lnSpc>
                <a:spcPct val="100000"/>
              </a:lnSpc>
              <a:spcBef>
                <a:spcPct val="0"/>
              </a:spcBef>
              <a:spcAft>
                <a:spcPct val="0"/>
              </a:spcAft>
              <a:buNone/>
            </a:pPr>
            <a:endParaRPr lang="es-ES" altLang="en-US" b="1" i="0" u="none" strike="noStrike" cap="none" normalizeH="0" baseline="0" dirty="0">
              <a:ln>
                <a:noFill/>
              </a:ln>
              <a:solidFill>
                <a:schemeClr val="bg1">
                  <a:lumMod val="50000"/>
                </a:schemeClr>
              </a:solidFill>
              <a:effectLst/>
            </a:endParaRPr>
          </a:p>
          <a:p>
            <a:pPr marL="0" indent="0" eaLnBrk="0" fontAlgn="base" hangingPunct="0">
              <a:lnSpc>
                <a:spcPct val="100000"/>
              </a:lnSpc>
              <a:spcBef>
                <a:spcPct val="0"/>
              </a:spcBef>
              <a:spcAft>
                <a:spcPct val="0"/>
              </a:spcAft>
              <a:buNone/>
            </a:pPr>
            <a:r>
              <a:rPr lang="es-ES" altLang="en-US" b="1" dirty="0">
                <a:solidFill>
                  <a:schemeClr val="bg1">
                    <a:lumMod val="50000"/>
                  </a:schemeClr>
                </a:solidFill>
              </a:rPr>
              <a:t>Un gran estudio de 2017 encontró que los bebés de mujeres que recibieron la vacuna contra la gripe durante el primer trimestre </a:t>
            </a:r>
            <a:r>
              <a:rPr lang="es-ES" altLang="en-US" b="1" i="0" u="none" strike="noStrike" cap="none" normalizeH="0" baseline="0" dirty="0">
                <a:ln>
                  <a:noFill/>
                </a:ln>
                <a:solidFill>
                  <a:srgbClr val="0078D2"/>
                </a:solidFill>
                <a:effectLst/>
              </a:rPr>
              <a:t>no tenían un mayor riesgo </a:t>
            </a:r>
            <a:r>
              <a:rPr lang="es-ES" altLang="en-US" b="1" dirty="0">
                <a:solidFill>
                  <a:srgbClr val="0078D2"/>
                </a:solidFill>
              </a:rPr>
              <a:t>de tener hijos con defectos congénitos importantes.</a:t>
            </a:r>
            <a:endParaRPr lang="en-US" altLang="en-US" b="1" dirty="0">
              <a:solidFill>
                <a:srgbClr val="0078D2"/>
              </a:solidFill>
            </a:endParaRPr>
          </a:p>
        </p:txBody>
      </p:sp>
      <p:pic>
        <p:nvPicPr>
          <p:cNvPr id="5" name="Picture 4" descr="A baby lying on a white surface&#10;&#10;Description automatically generated with low confidence">
            <a:extLst>
              <a:ext uri="{FF2B5EF4-FFF2-40B4-BE49-F238E27FC236}">
                <a16:creationId xmlns:a16="http://schemas.microsoft.com/office/drawing/2014/main" id="{FD82F246-A3E0-E24D-4AAF-C5BFFCCAD6EC}"/>
              </a:ext>
            </a:extLst>
          </p:cNvPr>
          <p:cNvPicPr>
            <a:picLocks noChangeAspect="1"/>
          </p:cNvPicPr>
          <p:nvPr/>
        </p:nvPicPr>
        <p:blipFill>
          <a:blip r:embed="rId3"/>
          <a:stretch>
            <a:fillRect/>
          </a:stretch>
        </p:blipFill>
        <p:spPr>
          <a:xfrm>
            <a:off x="308505" y="1804946"/>
            <a:ext cx="3559628" cy="3559628"/>
          </a:xfrm>
          <a:prstGeom prst="rect">
            <a:avLst/>
          </a:prstGeom>
        </p:spPr>
      </p:pic>
    </p:spTree>
    <p:extLst>
      <p:ext uri="{BB962C8B-B14F-4D97-AF65-F5344CB8AC3E}">
        <p14:creationId xmlns:p14="http://schemas.microsoft.com/office/powerpoint/2010/main" val="3969065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737BBB-B508-CDD9-87D0-B591DCF457F1}"/>
              </a:ext>
            </a:extLst>
          </p:cNvPr>
          <p:cNvSpPr>
            <a:spLocks noGrp="1"/>
          </p:cNvSpPr>
          <p:nvPr>
            <p:ph type="title"/>
          </p:nvPr>
        </p:nvSpPr>
        <p:spPr>
          <a:xfrm>
            <a:off x="2132521" y="1400381"/>
            <a:ext cx="7884159" cy="3638115"/>
          </a:xfrm>
        </p:spPr>
        <p:txBody>
          <a:bodyPr/>
          <a:lstStyle/>
          <a:p>
            <a:r>
              <a:rPr lang="es-ES" sz="6000" dirty="0"/>
              <a:t>Más información sobre la seguridad de la vacuna contra la gripe</a:t>
            </a:r>
            <a:endParaRPr lang="en-US" sz="6000" dirty="0"/>
          </a:p>
        </p:txBody>
      </p:sp>
    </p:spTree>
    <p:extLst>
      <p:ext uri="{BB962C8B-B14F-4D97-AF65-F5344CB8AC3E}">
        <p14:creationId xmlns:p14="http://schemas.microsoft.com/office/powerpoint/2010/main" val="207752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14DD-47DE-8A77-61C2-6063A8FC25F6}"/>
              </a:ext>
            </a:extLst>
          </p:cNvPr>
          <p:cNvSpPr>
            <a:spLocks noGrp="1"/>
          </p:cNvSpPr>
          <p:nvPr>
            <p:ph type="title"/>
          </p:nvPr>
        </p:nvSpPr>
        <p:spPr/>
        <p:txBody>
          <a:bodyPr>
            <a:normAutofit fontScale="90000"/>
          </a:bodyPr>
          <a:lstStyle/>
          <a:p>
            <a:r>
              <a:rPr lang="es-ES" dirty="0"/>
              <a:t>Para resumir la seguridad de la vacuna contra la gripe:</a:t>
            </a:r>
            <a:endParaRPr lang="en-US" dirty="0"/>
          </a:p>
        </p:txBody>
      </p:sp>
      <p:sp>
        <p:nvSpPr>
          <p:cNvPr id="3" name="Content Placeholder 2">
            <a:extLst>
              <a:ext uri="{FF2B5EF4-FFF2-40B4-BE49-F238E27FC236}">
                <a16:creationId xmlns:a16="http://schemas.microsoft.com/office/drawing/2014/main" id="{DCF8B621-5D35-80F2-5759-D66AF45550CE}"/>
              </a:ext>
            </a:extLst>
          </p:cNvPr>
          <p:cNvSpPr>
            <a:spLocks noGrp="1"/>
          </p:cNvSpPr>
          <p:nvPr>
            <p:ph idx="1"/>
          </p:nvPr>
        </p:nvSpPr>
        <p:spPr>
          <a:xfrm>
            <a:off x="401354" y="1770192"/>
            <a:ext cx="9830007" cy="4883528"/>
          </a:xfrm>
        </p:spPr>
        <p:txBody>
          <a:bodyPr>
            <a:normAutofit fontScale="70000" lnSpcReduction="20000"/>
          </a:bodyPr>
          <a:lstStyle/>
          <a:p>
            <a:pPr fontAlgn="base">
              <a:lnSpc>
                <a:spcPct val="120000"/>
              </a:lnSpc>
            </a:pPr>
            <a:r>
              <a:rPr lang="es-ES" sz="3600" b="1" i="0" dirty="0">
                <a:solidFill>
                  <a:srgbClr val="0070C0"/>
                </a:solidFill>
                <a:effectLst/>
              </a:rPr>
              <a:t>La vacuna contra la gripe es segura para las mujeres embarazadas y el feto.</a:t>
            </a:r>
          </a:p>
          <a:p>
            <a:pPr lvl="1" fontAlgn="base">
              <a:lnSpc>
                <a:spcPct val="120000"/>
              </a:lnSpc>
            </a:pPr>
            <a:r>
              <a:rPr lang="es-ES" sz="3600" b="1" u="sng" dirty="0">
                <a:solidFill>
                  <a:schemeClr val="bg1">
                    <a:lumMod val="50000"/>
                  </a:schemeClr>
                </a:solidFill>
              </a:rPr>
              <a:t>¡Mucho más seguro </a:t>
            </a:r>
            <a:r>
              <a:rPr lang="es-ES" sz="3600" b="1" dirty="0">
                <a:solidFill>
                  <a:schemeClr val="bg1">
                    <a:lumMod val="50000"/>
                  </a:schemeClr>
                </a:solidFill>
              </a:rPr>
              <a:t>que no vacunarse contra la gripe y simplemente esperar lo mejor! </a:t>
            </a:r>
          </a:p>
          <a:p>
            <a:pPr fontAlgn="base">
              <a:lnSpc>
                <a:spcPct val="120000"/>
              </a:lnSpc>
            </a:pPr>
            <a:r>
              <a:rPr lang="es-ES" sz="3800" b="1" i="0" dirty="0">
                <a:solidFill>
                  <a:srgbClr val="0078D2"/>
                </a:solidFill>
                <a:effectLst/>
              </a:rPr>
              <a:t>"No quiero efectos secundarios de la vacuna contra la gripe.”</a:t>
            </a:r>
          </a:p>
          <a:p>
            <a:pPr lvl="1" fontAlgn="base">
              <a:lnSpc>
                <a:spcPct val="120000"/>
              </a:lnSpc>
            </a:pPr>
            <a:r>
              <a:rPr lang="es-ES" sz="3600" b="1" i="0" dirty="0">
                <a:solidFill>
                  <a:schemeClr val="bg1">
                    <a:lumMod val="50000"/>
                  </a:schemeClr>
                </a:solidFill>
                <a:effectLst/>
              </a:rPr>
              <a:t>Curiosamente, en un estudio en el que las personas no sabían si habían recibido una vacuna contra la gripe o un placebo, </a:t>
            </a:r>
            <a:r>
              <a:rPr lang="es-ES" sz="3600" b="1" i="0" u="sng" dirty="0">
                <a:solidFill>
                  <a:schemeClr val="bg1">
                    <a:lumMod val="50000"/>
                  </a:schemeClr>
                </a:solidFill>
                <a:effectLst/>
              </a:rPr>
              <a:t>no hubo diferencias </a:t>
            </a:r>
            <a:r>
              <a:rPr lang="es-ES" sz="3600" b="1" i="0" dirty="0">
                <a:solidFill>
                  <a:schemeClr val="bg1">
                    <a:lumMod val="50000"/>
                  </a:schemeClr>
                </a:solidFill>
                <a:effectLst/>
              </a:rPr>
              <a:t>en términos de dolores corporales, fiebre, tos, secreción nasal o dolor de garganta.</a:t>
            </a:r>
            <a:endParaRPr lang="en-US" sz="3600" b="1" i="0" dirty="0">
              <a:solidFill>
                <a:schemeClr val="bg1">
                  <a:lumMod val="50000"/>
                </a:schemeClr>
              </a:solidFill>
              <a:effectLst/>
            </a:endParaRPr>
          </a:p>
        </p:txBody>
      </p:sp>
    </p:spTree>
    <p:extLst>
      <p:ext uri="{BB962C8B-B14F-4D97-AF65-F5344CB8AC3E}">
        <p14:creationId xmlns:p14="http://schemas.microsoft.com/office/powerpoint/2010/main" val="874075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4EFF-9036-856C-316E-0EEB975D0820}"/>
              </a:ext>
            </a:extLst>
          </p:cNvPr>
          <p:cNvSpPr>
            <a:spLocks noGrp="1"/>
          </p:cNvSpPr>
          <p:nvPr>
            <p:ph type="title"/>
          </p:nvPr>
        </p:nvSpPr>
        <p:spPr/>
        <p:txBody>
          <a:bodyPr/>
          <a:lstStyle/>
          <a:p>
            <a:r>
              <a:rPr lang="en-US" dirty="0"/>
              <a:t>Preocupaciones comunes</a:t>
            </a:r>
          </a:p>
        </p:txBody>
      </p:sp>
      <p:pic>
        <p:nvPicPr>
          <p:cNvPr id="5" name="Picture 4">
            <a:extLst>
              <a:ext uri="{FF2B5EF4-FFF2-40B4-BE49-F238E27FC236}">
                <a16:creationId xmlns:a16="http://schemas.microsoft.com/office/drawing/2014/main" id="{91EFCD3B-5578-51EA-D868-7F61C611F6A2}"/>
              </a:ext>
            </a:extLst>
          </p:cNvPr>
          <p:cNvPicPr>
            <a:picLocks noChangeAspect="1"/>
          </p:cNvPicPr>
          <p:nvPr/>
        </p:nvPicPr>
        <p:blipFill>
          <a:blip r:embed="rId3"/>
          <a:stretch>
            <a:fillRect/>
          </a:stretch>
        </p:blipFill>
        <p:spPr>
          <a:xfrm>
            <a:off x="1094159" y="1983351"/>
            <a:ext cx="8421275" cy="4039164"/>
          </a:xfrm>
          <a:prstGeom prst="rect">
            <a:avLst/>
          </a:prstGeom>
        </p:spPr>
      </p:pic>
      <p:sp>
        <p:nvSpPr>
          <p:cNvPr id="3" name="TextBox 2">
            <a:extLst>
              <a:ext uri="{FF2B5EF4-FFF2-40B4-BE49-F238E27FC236}">
                <a16:creationId xmlns:a16="http://schemas.microsoft.com/office/drawing/2014/main" id="{0351A38A-71EC-7AF2-232E-7C60CEBCDC09}"/>
              </a:ext>
            </a:extLst>
          </p:cNvPr>
          <p:cNvSpPr txBox="1"/>
          <p:nvPr/>
        </p:nvSpPr>
        <p:spPr>
          <a:xfrm>
            <a:off x="1303507" y="3679767"/>
            <a:ext cx="3472774" cy="646331"/>
          </a:xfrm>
          <a:prstGeom prst="rect">
            <a:avLst/>
          </a:prstGeom>
          <a:solidFill>
            <a:srgbClr val="FFFFFF"/>
          </a:solidFill>
        </p:spPr>
        <p:txBody>
          <a:bodyPr wrap="square" rtlCol="0">
            <a:spAutoFit/>
          </a:bodyPr>
          <a:lstStyle/>
          <a:p>
            <a:pPr algn="ctr"/>
            <a:r>
              <a:rPr lang="es-ES" b="1" i="0" dirty="0">
                <a:solidFill>
                  <a:srgbClr val="00B050"/>
                </a:solidFill>
                <a:effectLst/>
              </a:rPr>
              <a:t>¿Vale la pena si la vacuna causa dolores corporales? </a:t>
            </a:r>
            <a:endParaRPr lang="en-US" b="1" dirty="0">
              <a:solidFill>
                <a:srgbClr val="00B050"/>
              </a:solidFill>
            </a:endParaRPr>
          </a:p>
        </p:txBody>
      </p:sp>
      <p:sp>
        <p:nvSpPr>
          <p:cNvPr id="4" name="TextBox 3">
            <a:extLst>
              <a:ext uri="{FF2B5EF4-FFF2-40B4-BE49-F238E27FC236}">
                <a16:creationId xmlns:a16="http://schemas.microsoft.com/office/drawing/2014/main" id="{A887A509-91AC-2E70-1492-8F47CF2ADFF7}"/>
              </a:ext>
            </a:extLst>
          </p:cNvPr>
          <p:cNvSpPr txBox="1"/>
          <p:nvPr/>
        </p:nvSpPr>
        <p:spPr>
          <a:xfrm>
            <a:off x="6241914" y="3827994"/>
            <a:ext cx="2483795" cy="369332"/>
          </a:xfrm>
          <a:prstGeom prst="rect">
            <a:avLst/>
          </a:prstGeom>
          <a:solidFill>
            <a:srgbClr val="FFFFFF"/>
          </a:solidFill>
        </p:spPr>
        <p:txBody>
          <a:bodyPr wrap="square" rtlCol="0">
            <a:spAutoFit/>
          </a:bodyPr>
          <a:lstStyle/>
          <a:p>
            <a:pPr algn="ctr"/>
            <a:r>
              <a:rPr lang="es-ES" b="1" i="0" dirty="0">
                <a:solidFill>
                  <a:srgbClr val="00B050"/>
                </a:solidFill>
                <a:effectLst/>
              </a:rPr>
              <a:t>Nunca me da gripe.</a:t>
            </a:r>
          </a:p>
        </p:txBody>
      </p:sp>
    </p:spTree>
    <p:extLst>
      <p:ext uri="{BB962C8B-B14F-4D97-AF65-F5344CB8AC3E}">
        <p14:creationId xmlns:p14="http://schemas.microsoft.com/office/powerpoint/2010/main" val="1557207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256577-01D1-883F-AF2E-1F6DE0E1C683}"/>
              </a:ext>
            </a:extLst>
          </p:cNvPr>
          <p:cNvPicPr>
            <a:picLocks noChangeAspect="1"/>
          </p:cNvPicPr>
          <p:nvPr/>
        </p:nvPicPr>
        <p:blipFill>
          <a:blip r:embed="rId3"/>
          <a:stretch>
            <a:fillRect/>
          </a:stretch>
        </p:blipFill>
        <p:spPr>
          <a:xfrm>
            <a:off x="474604" y="1671730"/>
            <a:ext cx="8707065" cy="4467849"/>
          </a:xfrm>
          <a:prstGeom prst="rect">
            <a:avLst/>
          </a:prstGeom>
        </p:spPr>
      </p:pic>
      <p:sp>
        <p:nvSpPr>
          <p:cNvPr id="2" name="Title 1">
            <a:extLst>
              <a:ext uri="{FF2B5EF4-FFF2-40B4-BE49-F238E27FC236}">
                <a16:creationId xmlns:a16="http://schemas.microsoft.com/office/drawing/2014/main" id="{AE924EFF-9036-856C-316E-0EEB975D0820}"/>
              </a:ext>
            </a:extLst>
          </p:cNvPr>
          <p:cNvSpPr>
            <a:spLocks noGrp="1"/>
          </p:cNvSpPr>
          <p:nvPr>
            <p:ph type="title"/>
          </p:nvPr>
        </p:nvSpPr>
        <p:spPr/>
        <p:txBody>
          <a:bodyPr/>
          <a:lstStyle/>
          <a:p>
            <a:r>
              <a:rPr lang="en-US" dirty="0"/>
              <a:t>Preocupaciones comunes</a:t>
            </a:r>
          </a:p>
        </p:txBody>
      </p:sp>
      <p:sp>
        <p:nvSpPr>
          <p:cNvPr id="7" name="TextBox 6">
            <a:extLst>
              <a:ext uri="{FF2B5EF4-FFF2-40B4-BE49-F238E27FC236}">
                <a16:creationId xmlns:a16="http://schemas.microsoft.com/office/drawing/2014/main" id="{F95C6118-A1A6-556E-FACA-24FA1F22B516}"/>
              </a:ext>
            </a:extLst>
          </p:cNvPr>
          <p:cNvSpPr txBox="1"/>
          <p:nvPr/>
        </p:nvSpPr>
        <p:spPr>
          <a:xfrm>
            <a:off x="5901444" y="3789083"/>
            <a:ext cx="2483795" cy="369332"/>
          </a:xfrm>
          <a:prstGeom prst="rect">
            <a:avLst/>
          </a:prstGeom>
          <a:solidFill>
            <a:srgbClr val="FFFFFF"/>
          </a:solidFill>
        </p:spPr>
        <p:txBody>
          <a:bodyPr wrap="square" rtlCol="0">
            <a:spAutoFit/>
          </a:bodyPr>
          <a:lstStyle/>
          <a:p>
            <a:pPr algn="ctr"/>
            <a:r>
              <a:rPr lang="es-ES" b="1" i="0" dirty="0">
                <a:solidFill>
                  <a:srgbClr val="00B050"/>
                </a:solidFill>
                <a:effectLst/>
              </a:rPr>
              <a:t>Nunca me da gripe.</a:t>
            </a:r>
          </a:p>
        </p:txBody>
      </p:sp>
      <p:sp>
        <p:nvSpPr>
          <p:cNvPr id="8" name="TextBox 7">
            <a:extLst>
              <a:ext uri="{FF2B5EF4-FFF2-40B4-BE49-F238E27FC236}">
                <a16:creationId xmlns:a16="http://schemas.microsoft.com/office/drawing/2014/main" id="{3BF61364-1CCC-9C2D-D45E-E87066CDF461}"/>
              </a:ext>
            </a:extLst>
          </p:cNvPr>
          <p:cNvSpPr txBox="1"/>
          <p:nvPr/>
        </p:nvSpPr>
        <p:spPr>
          <a:xfrm>
            <a:off x="675864" y="2853714"/>
            <a:ext cx="4012866" cy="2862322"/>
          </a:xfrm>
          <a:prstGeom prst="rect">
            <a:avLst/>
          </a:prstGeom>
          <a:solidFill>
            <a:srgbClr val="FAFAFA"/>
          </a:solidFill>
        </p:spPr>
        <p:txBody>
          <a:bodyPr wrap="square" rtlCol="0">
            <a:spAutoFit/>
          </a:bodyPr>
          <a:lstStyle/>
          <a:p>
            <a:endParaRPr lang="es-ES" b="1" i="0" dirty="0">
              <a:solidFill>
                <a:srgbClr val="00B050"/>
              </a:solidFill>
              <a:effectLst/>
            </a:endParaRPr>
          </a:p>
          <a:p>
            <a:endParaRPr lang="es-ES" b="1" dirty="0">
              <a:solidFill>
                <a:srgbClr val="00B050"/>
              </a:solidFill>
            </a:endParaRPr>
          </a:p>
          <a:p>
            <a:endParaRPr lang="es-ES" b="1" i="0" dirty="0">
              <a:solidFill>
                <a:srgbClr val="00B050"/>
              </a:solidFill>
              <a:effectLst/>
            </a:endParaRPr>
          </a:p>
          <a:p>
            <a:pPr algn="ctr"/>
            <a:r>
              <a:rPr lang="es-ES" i="0" dirty="0">
                <a:solidFill>
                  <a:srgbClr val="151515"/>
                </a:solidFill>
                <a:effectLst/>
              </a:rPr>
              <a:t>Es posible que sienta dolor, pero le</a:t>
            </a:r>
          </a:p>
          <a:p>
            <a:pPr algn="ctr"/>
            <a:r>
              <a:rPr lang="es-ES" i="0" dirty="0">
                <a:solidFill>
                  <a:srgbClr val="151515"/>
                </a:solidFill>
                <a:effectLst/>
              </a:rPr>
              <a:t>transmitirá anticuerpos al bebé.</a:t>
            </a:r>
          </a:p>
          <a:p>
            <a:endParaRPr lang="es-ES" b="1" dirty="0">
              <a:solidFill>
                <a:srgbClr val="00B050"/>
              </a:solidFill>
            </a:endParaRPr>
          </a:p>
          <a:p>
            <a:endParaRPr lang="es-ES" b="1" i="0" dirty="0">
              <a:solidFill>
                <a:srgbClr val="00B050"/>
              </a:solidFill>
              <a:effectLst/>
            </a:endParaRPr>
          </a:p>
          <a:p>
            <a:endParaRPr lang="es-ES" b="1" dirty="0">
              <a:solidFill>
                <a:srgbClr val="00B050"/>
              </a:solidFill>
            </a:endParaRPr>
          </a:p>
          <a:p>
            <a:endParaRPr lang="es-ES" b="1" i="0" dirty="0">
              <a:solidFill>
                <a:srgbClr val="00B050"/>
              </a:solidFill>
              <a:effectLst/>
            </a:endParaRPr>
          </a:p>
          <a:p>
            <a:endParaRPr lang="es-ES" b="1" i="0" dirty="0">
              <a:solidFill>
                <a:srgbClr val="00B050"/>
              </a:solidFill>
              <a:effectLst/>
            </a:endParaRPr>
          </a:p>
        </p:txBody>
      </p:sp>
    </p:spTree>
    <p:extLst>
      <p:ext uri="{BB962C8B-B14F-4D97-AF65-F5344CB8AC3E}">
        <p14:creationId xmlns:p14="http://schemas.microsoft.com/office/powerpoint/2010/main" val="412759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9DA8-0F0D-41D9-9675-216C36B78BDA}"/>
              </a:ext>
            </a:extLst>
          </p:cNvPr>
          <p:cNvSpPr>
            <a:spLocks noGrp="1"/>
          </p:cNvSpPr>
          <p:nvPr>
            <p:ph type="title"/>
          </p:nvPr>
        </p:nvSpPr>
        <p:spPr/>
        <p:txBody>
          <a:bodyPr/>
          <a:lstStyle/>
          <a:p>
            <a:r>
              <a:rPr lang="en-US" dirty="0"/>
              <a:t>Influenza (gripe)</a:t>
            </a:r>
          </a:p>
        </p:txBody>
      </p:sp>
      <p:sp>
        <p:nvSpPr>
          <p:cNvPr id="3" name="Content Placeholder 2">
            <a:extLst>
              <a:ext uri="{FF2B5EF4-FFF2-40B4-BE49-F238E27FC236}">
                <a16:creationId xmlns:a16="http://schemas.microsoft.com/office/drawing/2014/main" id="{2597C293-E5D6-4AD2-ABF9-22A251540106}"/>
              </a:ext>
            </a:extLst>
          </p:cNvPr>
          <p:cNvSpPr>
            <a:spLocks noGrp="1"/>
          </p:cNvSpPr>
          <p:nvPr>
            <p:ph idx="1"/>
          </p:nvPr>
        </p:nvSpPr>
        <p:spPr>
          <a:xfrm>
            <a:off x="585653" y="2487915"/>
            <a:ext cx="10388755" cy="4435813"/>
          </a:xfrm>
        </p:spPr>
        <p:txBody>
          <a:bodyPr>
            <a:normAutofit/>
          </a:bodyPr>
          <a:lstStyle/>
          <a:p>
            <a:pPr marL="0" indent="0" algn="ctr">
              <a:lnSpc>
                <a:spcPct val="100000"/>
              </a:lnSpc>
              <a:spcBef>
                <a:spcPts val="0"/>
              </a:spcBef>
              <a:buNone/>
            </a:pPr>
            <a:r>
              <a:rPr lang="es-ES" sz="2200" b="1" dirty="0">
                <a:solidFill>
                  <a:schemeClr val="bg1">
                    <a:lumMod val="50000"/>
                  </a:schemeClr>
                </a:solidFill>
              </a:rPr>
              <a:t>Muertes relacionadas con la influenza de residentes de Kansas</a:t>
            </a:r>
          </a:p>
          <a:p>
            <a:pPr marL="0" indent="0" algn="ctr">
              <a:lnSpc>
                <a:spcPct val="100000"/>
              </a:lnSpc>
              <a:spcBef>
                <a:spcPts val="0"/>
              </a:spcBef>
              <a:buNone/>
            </a:pPr>
            <a:r>
              <a:rPr lang="es-ES" sz="2200" b="1" dirty="0">
                <a:solidFill>
                  <a:schemeClr val="bg1">
                    <a:lumMod val="50000"/>
                  </a:schemeClr>
                </a:solidFill>
              </a:rPr>
              <a:t>por temporadas completas de gripe seleccionadas</a:t>
            </a:r>
          </a:p>
          <a:p>
            <a:pPr marL="0" indent="0" algn="ctr">
              <a:lnSpc>
                <a:spcPct val="100000"/>
              </a:lnSpc>
              <a:spcBef>
                <a:spcPts val="0"/>
              </a:spcBef>
              <a:buNone/>
            </a:pPr>
            <a:r>
              <a:rPr lang="es-ES" sz="2200" b="1" dirty="0">
                <a:solidFill>
                  <a:srgbClr val="0070C0"/>
                </a:solidFill>
              </a:rPr>
              <a:t> (período de tiempo basado en la fecha de muerte)</a:t>
            </a:r>
            <a:endParaRPr lang="en-US" sz="2200" b="1" dirty="0">
              <a:solidFill>
                <a:srgbClr val="0070C0"/>
              </a:solidFill>
            </a:endParaRPr>
          </a:p>
        </p:txBody>
      </p:sp>
      <p:sp>
        <p:nvSpPr>
          <p:cNvPr id="4" name="Content Placeholder 2">
            <a:extLst>
              <a:ext uri="{FF2B5EF4-FFF2-40B4-BE49-F238E27FC236}">
                <a16:creationId xmlns:a16="http://schemas.microsoft.com/office/drawing/2014/main" id="{3B94124D-C9BF-04EB-317D-65E5ECBA3B5C}"/>
              </a:ext>
            </a:extLst>
          </p:cNvPr>
          <p:cNvSpPr txBox="1">
            <a:spLocks/>
          </p:cNvSpPr>
          <p:nvPr/>
        </p:nvSpPr>
        <p:spPr>
          <a:xfrm>
            <a:off x="617500" y="1591480"/>
            <a:ext cx="10388755" cy="412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buNone/>
            </a:pPr>
            <a:endParaRPr lang="en-US" sz="2800" b="1">
              <a:solidFill>
                <a:schemeClr val="bg1">
                  <a:lumMod val="50000"/>
                </a:schemeClr>
              </a:solidFill>
            </a:endParaRPr>
          </a:p>
        </p:txBody>
      </p:sp>
      <p:sp>
        <p:nvSpPr>
          <p:cNvPr id="5" name="Content Placeholder 2">
            <a:extLst>
              <a:ext uri="{FF2B5EF4-FFF2-40B4-BE49-F238E27FC236}">
                <a16:creationId xmlns:a16="http://schemas.microsoft.com/office/drawing/2014/main" id="{0114B246-CEDF-CBC1-971A-8AD6B46DEB2B}"/>
              </a:ext>
            </a:extLst>
          </p:cNvPr>
          <p:cNvSpPr txBox="1">
            <a:spLocks/>
          </p:cNvSpPr>
          <p:nvPr/>
        </p:nvSpPr>
        <p:spPr>
          <a:xfrm>
            <a:off x="585653" y="1705971"/>
            <a:ext cx="10792030" cy="7162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buNone/>
            </a:pPr>
            <a:r>
              <a:rPr lang="es-ES" sz="2800" b="1" i="1" dirty="0">
                <a:solidFill>
                  <a:schemeClr val="bg1">
                    <a:lumMod val="50000"/>
                  </a:schemeClr>
                </a:solidFill>
              </a:rPr>
              <a:t>¡El virus de la gripe es malo!</a:t>
            </a:r>
            <a:endParaRPr lang="en-US" sz="2800" b="1" i="1" dirty="0">
              <a:solidFill>
                <a:schemeClr val="bg1">
                  <a:lumMod val="50000"/>
                </a:schemeClr>
              </a:solidFill>
            </a:endParaRPr>
          </a:p>
        </p:txBody>
      </p:sp>
      <p:pic>
        <p:nvPicPr>
          <p:cNvPr id="7" name="Picture 6" descr="Table&#10;&#10;Description automatically generated">
            <a:extLst>
              <a:ext uri="{FF2B5EF4-FFF2-40B4-BE49-F238E27FC236}">
                <a16:creationId xmlns:a16="http://schemas.microsoft.com/office/drawing/2014/main" id="{71408491-26C1-BBE4-02D8-65E3C3563188}"/>
              </a:ext>
            </a:extLst>
          </p:cNvPr>
          <p:cNvPicPr>
            <a:picLocks noChangeAspect="1"/>
          </p:cNvPicPr>
          <p:nvPr/>
        </p:nvPicPr>
        <p:blipFill rotWithShape="1">
          <a:blip r:embed="rId3"/>
          <a:srcRect l="5766" t="6617" r="5211" b="17492"/>
          <a:stretch/>
        </p:blipFill>
        <p:spPr>
          <a:xfrm>
            <a:off x="2141885" y="3651573"/>
            <a:ext cx="7276289" cy="2393004"/>
          </a:xfrm>
          <a:prstGeom prst="rect">
            <a:avLst/>
          </a:prstGeom>
        </p:spPr>
      </p:pic>
      <p:sp>
        <p:nvSpPr>
          <p:cNvPr id="6" name="TextBox 5">
            <a:extLst>
              <a:ext uri="{FF2B5EF4-FFF2-40B4-BE49-F238E27FC236}">
                <a16:creationId xmlns:a16="http://schemas.microsoft.com/office/drawing/2014/main" id="{0897487E-5550-CD13-5F7F-8DD0682234DD}"/>
              </a:ext>
            </a:extLst>
          </p:cNvPr>
          <p:cNvSpPr txBox="1"/>
          <p:nvPr/>
        </p:nvSpPr>
        <p:spPr>
          <a:xfrm>
            <a:off x="1748241" y="6268740"/>
            <a:ext cx="8695518" cy="338554"/>
          </a:xfrm>
          <a:prstGeom prst="rect">
            <a:avLst/>
          </a:prstGeom>
          <a:noFill/>
        </p:spPr>
        <p:txBody>
          <a:bodyPr wrap="square" rtlCol="0">
            <a:spAutoFit/>
          </a:bodyPr>
          <a:lstStyle/>
          <a:p>
            <a:r>
              <a:rPr lang="en-US" sz="1600" b="0" i="0" dirty="0" err="1">
                <a:solidFill>
                  <a:srgbClr val="0070C0"/>
                </a:solidFill>
                <a:effectLst/>
              </a:rPr>
              <a:t>Vigilancia</a:t>
            </a:r>
            <a:r>
              <a:rPr lang="en-US" sz="1600" b="0" i="0" dirty="0">
                <a:solidFill>
                  <a:srgbClr val="0070C0"/>
                </a:solidFill>
                <a:effectLst/>
              </a:rPr>
              <a:t> de Influenza de </a:t>
            </a:r>
            <a:r>
              <a:rPr lang="en-US" sz="1600" b="0" i="0" dirty="0" err="1">
                <a:solidFill>
                  <a:srgbClr val="0070C0"/>
                </a:solidFill>
                <a:effectLst/>
              </a:rPr>
              <a:t>KDHE:</a:t>
            </a:r>
            <a:r>
              <a:rPr lang="en-US" sz="1600" b="0" i="0" dirty="0" err="1">
                <a:solidFill>
                  <a:srgbClr val="0070C0"/>
                </a:solidFill>
                <a:effectLst/>
                <a:hlinkClick r:id="rId4"/>
              </a:rPr>
              <a:t>https</a:t>
            </a:r>
            <a:r>
              <a:rPr lang="en-US" sz="1600" b="0" i="0" dirty="0">
                <a:solidFill>
                  <a:srgbClr val="0070C0"/>
                </a:solidFill>
                <a:effectLst/>
                <a:hlinkClick r:id="rId4"/>
              </a:rPr>
              <a:t>://www.kdhe.ks.gov/1476/Influenza-Surveillance</a:t>
            </a:r>
            <a:r>
              <a:rPr lang="en-US" sz="1600" b="0" i="0" dirty="0">
                <a:solidFill>
                  <a:srgbClr val="0070C0"/>
                </a:solidFill>
                <a:effectLst/>
              </a:rPr>
              <a:t> </a:t>
            </a:r>
            <a:endParaRPr lang="en-US" sz="1600" dirty="0"/>
          </a:p>
        </p:txBody>
      </p:sp>
      <p:pic>
        <p:nvPicPr>
          <p:cNvPr id="1026" name="Picture 2">
            <a:extLst>
              <a:ext uri="{FF2B5EF4-FFF2-40B4-BE49-F238E27FC236}">
                <a16:creationId xmlns:a16="http://schemas.microsoft.com/office/drawing/2014/main" id="{C389E865-ECA8-881D-9FF7-9D88BE464C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0579" y="2000789"/>
            <a:ext cx="2001108" cy="12867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BDFF77-D3FB-6673-5037-7C38831311BF}"/>
              </a:ext>
            </a:extLst>
          </p:cNvPr>
          <p:cNvSpPr txBox="1"/>
          <p:nvPr/>
        </p:nvSpPr>
        <p:spPr>
          <a:xfrm>
            <a:off x="4780622" y="3789927"/>
            <a:ext cx="1998816" cy="276999"/>
          </a:xfrm>
          <a:prstGeom prst="rect">
            <a:avLst/>
          </a:prstGeom>
          <a:solidFill>
            <a:srgbClr val="4BAAF4"/>
          </a:solidFill>
        </p:spPr>
        <p:txBody>
          <a:bodyPr wrap="square" rtlCol="0">
            <a:spAutoFit/>
          </a:bodyPr>
          <a:lstStyle/>
          <a:p>
            <a:r>
              <a:rPr lang="en-US" sz="1200" dirty="0" err="1"/>
              <a:t>Temporada</a:t>
            </a:r>
            <a:r>
              <a:rPr lang="en-US" sz="1200" dirty="0"/>
              <a:t> de 2021-2022</a:t>
            </a:r>
          </a:p>
        </p:txBody>
      </p:sp>
      <p:sp>
        <p:nvSpPr>
          <p:cNvPr id="11" name="TextBox 10">
            <a:extLst>
              <a:ext uri="{FF2B5EF4-FFF2-40B4-BE49-F238E27FC236}">
                <a16:creationId xmlns:a16="http://schemas.microsoft.com/office/drawing/2014/main" id="{D2425B5D-4B53-3286-9EF4-6CDEC5EAE582}"/>
              </a:ext>
            </a:extLst>
          </p:cNvPr>
          <p:cNvSpPr txBox="1"/>
          <p:nvPr/>
        </p:nvSpPr>
        <p:spPr>
          <a:xfrm>
            <a:off x="7213991" y="3789926"/>
            <a:ext cx="1998816" cy="276999"/>
          </a:xfrm>
          <a:prstGeom prst="rect">
            <a:avLst/>
          </a:prstGeom>
          <a:solidFill>
            <a:srgbClr val="4BAAF4"/>
          </a:solidFill>
        </p:spPr>
        <p:txBody>
          <a:bodyPr wrap="square" rtlCol="0">
            <a:spAutoFit/>
          </a:bodyPr>
          <a:lstStyle/>
          <a:p>
            <a:r>
              <a:rPr lang="en-US" sz="1200" dirty="0" err="1"/>
              <a:t>Temporada</a:t>
            </a:r>
            <a:r>
              <a:rPr lang="en-US" sz="1200" dirty="0"/>
              <a:t> de 2022-2023</a:t>
            </a:r>
          </a:p>
        </p:txBody>
      </p:sp>
      <p:sp>
        <p:nvSpPr>
          <p:cNvPr id="12" name="TextBox 11">
            <a:extLst>
              <a:ext uri="{FF2B5EF4-FFF2-40B4-BE49-F238E27FC236}">
                <a16:creationId xmlns:a16="http://schemas.microsoft.com/office/drawing/2014/main" id="{D9E7F3BC-D592-2E9B-C720-02FC36F9621F}"/>
              </a:ext>
            </a:extLst>
          </p:cNvPr>
          <p:cNvSpPr txBox="1"/>
          <p:nvPr/>
        </p:nvSpPr>
        <p:spPr>
          <a:xfrm>
            <a:off x="2183214" y="4787778"/>
            <a:ext cx="2264746" cy="448521"/>
          </a:xfrm>
          <a:prstGeom prst="rect">
            <a:avLst/>
          </a:prstGeom>
          <a:solidFill>
            <a:srgbClr val="FFFFFF"/>
          </a:solidFill>
        </p:spPr>
        <p:txBody>
          <a:bodyPr wrap="square" rtlCol="0">
            <a:spAutoFit/>
          </a:bodyPr>
          <a:lstStyle/>
          <a:p>
            <a:pPr marL="0" marR="0" algn="ctr">
              <a:lnSpc>
                <a:spcPct val="115000"/>
              </a:lnSpc>
              <a:spcBef>
                <a:spcPts val="0"/>
              </a:spcBef>
              <a:spcAft>
                <a:spcPts val="0"/>
              </a:spcAft>
            </a:pPr>
            <a:r>
              <a:rPr lang="en-US" sz="1050" dirty="0">
                <a:solidFill>
                  <a:srgbClr val="000000"/>
                </a:solidFill>
                <a:effectLst/>
                <a:ea typeface="Arial" panose="020B0604020202020204" pitchFamily="34" charset="0"/>
              </a:rPr>
              <a:t>Influenza: Causa </a:t>
            </a:r>
            <a:r>
              <a:rPr lang="en-US" sz="1050" dirty="0" err="1">
                <a:solidFill>
                  <a:srgbClr val="000000"/>
                </a:solidFill>
                <a:effectLst/>
                <a:ea typeface="Arial" panose="020B0604020202020204" pitchFamily="34" charset="0"/>
              </a:rPr>
              <a:t>directa</a:t>
            </a:r>
            <a:r>
              <a:rPr lang="en-US" sz="1050" dirty="0">
                <a:solidFill>
                  <a:srgbClr val="000000"/>
                </a:solidFill>
                <a:effectLst/>
                <a:ea typeface="Arial" panose="020B0604020202020204" pitchFamily="34" charset="0"/>
              </a:rPr>
              <a:t> de </a:t>
            </a:r>
            <a:r>
              <a:rPr lang="en-US" sz="1050" dirty="0" err="1">
                <a:solidFill>
                  <a:srgbClr val="000000"/>
                </a:solidFill>
                <a:effectLst/>
                <a:ea typeface="Arial" panose="020B0604020202020204" pitchFamily="34" charset="0"/>
              </a:rPr>
              <a:t>muerte</a:t>
            </a:r>
            <a:endParaRPr lang="en-US" sz="1050" dirty="0">
              <a:effectLst/>
              <a:ea typeface="Arial" panose="020B0604020202020204" pitchFamily="34" charset="0"/>
            </a:endParaRPr>
          </a:p>
        </p:txBody>
      </p:sp>
      <p:sp>
        <p:nvSpPr>
          <p:cNvPr id="13" name="TextBox 12">
            <a:extLst>
              <a:ext uri="{FF2B5EF4-FFF2-40B4-BE49-F238E27FC236}">
                <a16:creationId xmlns:a16="http://schemas.microsoft.com/office/drawing/2014/main" id="{B07C6BD2-DAE2-BC6E-E372-D94BCFF1823C}"/>
              </a:ext>
            </a:extLst>
          </p:cNvPr>
          <p:cNvSpPr txBox="1"/>
          <p:nvPr/>
        </p:nvSpPr>
        <p:spPr>
          <a:xfrm>
            <a:off x="2183214" y="5382728"/>
            <a:ext cx="2264746" cy="465384"/>
          </a:xfrm>
          <a:prstGeom prst="rect">
            <a:avLst/>
          </a:prstGeom>
          <a:solidFill>
            <a:srgbClr val="FFFFFF"/>
          </a:solidFill>
        </p:spPr>
        <p:txBody>
          <a:bodyPr wrap="square" rtlCol="0">
            <a:spAutoFit/>
          </a:bodyPr>
          <a:lstStyle/>
          <a:p>
            <a:pPr marL="0" marR="0" algn="ctr">
              <a:lnSpc>
                <a:spcPct val="115000"/>
              </a:lnSpc>
              <a:spcBef>
                <a:spcPts val="0"/>
              </a:spcBef>
              <a:spcAft>
                <a:spcPts val="0"/>
              </a:spcAft>
            </a:pPr>
            <a:r>
              <a:rPr lang="es-ES" sz="1100" dirty="0">
                <a:solidFill>
                  <a:srgbClr val="000000"/>
                </a:solidFill>
                <a:effectLst/>
                <a:ea typeface="Arial" panose="020B0604020202020204" pitchFamily="34" charset="0"/>
              </a:rPr>
              <a:t>Influenza- Causa </a:t>
            </a:r>
            <a:r>
              <a:rPr lang="es-ES" sz="1100" dirty="0">
                <a:solidFill>
                  <a:srgbClr val="000000"/>
                </a:solidFill>
                <a:ea typeface="Arial" panose="020B0604020202020204" pitchFamily="34" charset="0"/>
              </a:rPr>
              <a:t>c</a:t>
            </a:r>
            <a:r>
              <a:rPr lang="es-ES" sz="1100" dirty="0">
                <a:solidFill>
                  <a:srgbClr val="000000"/>
                </a:solidFill>
                <a:effectLst/>
                <a:ea typeface="Arial" panose="020B0604020202020204" pitchFamily="34" charset="0"/>
              </a:rPr>
              <a:t>ontribuyente de muerte </a:t>
            </a:r>
            <a:r>
              <a:rPr lang="es-ES" sz="1100" dirty="0" err="1">
                <a:solidFill>
                  <a:srgbClr val="000000"/>
                </a:solidFill>
                <a:effectLst/>
                <a:ea typeface="Arial" panose="020B0604020202020204" pitchFamily="34" charset="0"/>
              </a:rPr>
              <a:t>unicamente</a:t>
            </a:r>
            <a:endParaRPr lang="en-US" sz="1100" dirty="0">
              <a:effectLst/>
              <a:ea typeface="Arial" panose="020B0604020202020204" pitchFamily="34" charset="0"/>
            </a:endParaRPr>
          </a:p>
        </p:txBody>
      </p:sp>
      <p:sp>
        <p:nvSpPr>
          <p:cNvPr id="16" name="TextBox 15">
            <a:extLst>
              <a:ext uri="{FF2B5EF4-FFF2-40B4-BE49-F238E27FC236}">
                <a16:creationId xmlns:a16="http://schemas.microsoft.com/office/drawing/2014/main" id="{30490E9D-CB6F-F572-C114-0CA985A2F5F5}"/>
              </a:ext>
            </a:extLst>
          </p:cNvPr>
          <p:cNvSpPr txBox="1"/>
          <p:nvPr/>
        </p:nvSpPr>
        <p:spPr>
          <a:xfrm>
            <a:off x="4898285" y="4844266"/>
            <a:ext cx="380822" cy="262701"/>
          </a:xfrm>
          <a:prstGeom prst="rect">
            <a:avLst/>
          </a:prstGeom>
          <a:solidFill>
            <a:srgbClr val="FFFFFF"/>
          </a:solidFill>
        </p:spPr>
        <p:txBody>
          <a:bodyPr wrap="square" rtlCol="0">
            <a:spAutoFit/>
          </a:bodyPr>
          <a:lstStyle/>
          <a:p>
            <a:pPr marL="0" marR="0" algn="ctr">
              <a:lnSpc>
                <a:spcPct val="115000"/>
              </a:lnSpc>
              <a:spcBef>
                <a:spcPts val="0"/>
              </a:spcBef>
              <a:spcAft>
                <a:spcPts val="0"/>
              </a:spcAft>
            </a:pPr>
            <a:r>
              <a:rPr lang="en-US" sz="1050" dirty="0">
                <a:solidFill>
                  <a:srgbClr val="000000"/>
                </a:solidFill>
                <a:effectLst/>
                <a:ea typeface="Arial" panose="020B0604020202020204" pitchFamily="34" charset="0"/>
              </a:rPr>
              <a:t>32</a:t>
            </a:r>
            <a:endParaRPr lang="en-US" sz="1050" dirty="0">
              <a:effectLst/>
              <a:ea typeface="Arial" panose="020B0604020202020204" pitchFamily="34" charset="0"/>
            </a:endParaRPr>
          </a:p>
        </p:txBody>
      </p:sp>
      <p:sp>
        <p:nvSpPr>
          <p:cNvPr id="17" name="TextBox 16">
            <a:extLst>
              <a:ext uri="{FF2B5EF4-FFF2-40B4-BE49-F238E27FC236}">
                <a16:creationId xmlns:a16="http://schemas.microsoft.com/office/drawing/2014/main" id="{2E95A47F-3743-AB19-D0C0-D99AB66F2A3D}"/>
              </a:ext>
            </a:extLst>
          </p:cNvPr>
          <p:cNvSpPr txBox="1"/>
          <p:nvPr/>
        </p:nvSpPr>
        <p:spPr>
          <a:xfrm>
            <a:off x="4884511" y="5484070"/>
            <a:ext cx="380822" cy="262701"/>
          </a:xfrm>
          <a:prstGeom prst="rect">
            <a:avLst/>
          </a:prstGeom>
          <a:solidFill>
            <a:srgbClr val="FFFFFF"/>
          </a:solidFill>
        </p:spPr>
        <p:txBody>
          <a:bodyPr wrap="square" rtlCol="0">
            <a:spAutoFit/>
          </a:bodyPr>
          <a:lstStyle/>
          <a:p>
            <a:pPr marL="0" marR="0" algn="ctr">
              <a:lnSpc>
                <a:spcPct val="115000"/>
              </a:lnSpc>
              <a:spcBef>
                <a:spcPts val="0"/>
              </a:spcBef>
              <a:spcAft>
                <a:spcPts val="0"/>
              </a:spcAft>
            </a:pPr>
            <a:r>
              <a:rPr lang="en-US" sz="1050" dirty="0">
                <a:solidFill>
                  <a:srgbClr val="000000"/>
                </a:solidFill>
                <a:effectLst/>
                <a:ea typeface="Arial" panose="020B0604020202020204" pitchFamily="34" charset="0"/>
              </a:rPr>
              <a:t>12</a:t>
            </a:r>
            <a:endParaRPr lang="en-US" sz="1050" dirty="0">
              <a:effectLst/>
              <a:ea typeface="Arial" panose="020B0604020202020204" pitchFamily="34" charset="0"/>
            </a:endParaRPr>
          </a:p>
        </p:txBody>
      </p:sp>
      <p:sp>
        <p:nvSpPr>
          <p:cNvPr id="18" name="TextBox 17">
            <a:extLst>
              <a:ext uri="{FF2B5EF4-FFF2-40B4-BE49-F238E27FC236}">
                <a16:creationId xmlns:a16="http://schemas.microsoft.com/office/drawing/2014/main" id="{A33709C5-FEF3-5132-EBC7-66C9883B3121}"/>
              </a:ext>
            </a:extLst>
          </p:cNvPr>
          <p:cNvSpPr txBox="1"/>
          <p:nvPr/>
        </p:nvSpPr>
        <p:spPr>
          <a:xfrm>
            <a:off x="7404549" y="5469779"/>
            <a:ext cx="380822" cy="262701"/>
          </a:xfrm>
          <a:prstGeom prst="rect">
            <a:avLst/>
          </a:prstGeom>
          <a:solidFill>
            <a:srgbClr val="FFFFFF"/>
          </a:solidFill>
        </p:spPr>
        <p:txBody>
          <a:bodyPr wrap="square" rtlCol="0">
            <a:spAutoFit/>
          </a:bodyPr>
          <a:lstStyle/>
          <a:p>
            <a:pPr marL="0" marR="0" algn="ctr">
              <a:lnSpc>
                <a:spcPct val="115000"/>
              </a:lnSpc>
              <a:spcBef>
                <a:spcPts val="0"/>
              </a:spcBef>
              <a:spcAft>
                <a:spcPts val="0"/>
              </a:spcAft>
            </a:pPr>
            <a:r>
              <a:rPr lang="en-US" sz="1050" dirty="0">
                <a:solidFill>
                  <a:srgbClr val="000000"/>
                </a:solidFill>
                <a:effectLst/>
                <a:ea typeface="Arial" panose="020B0604020202020204" pitchFamily="34" charset="0"/>
              </a:rPr>
              <a:t>32</a:t>
            </a:r>
            <a:endParaRPr lang="en-US" sz="1050" dirty="0">
              <a:effectLst/>
              <a:ea typeface="Arial" panose="020B0604020202020204" pitchFamily="34" charset="0"/>
            </a:endParaRPr>
          </a:p>
        </p:txBody>
      </p:sp>
      <p:sp>
        <p:nvSpPr>
          <p:cNvPr id="19" name="TextBox 18">
            <a:extLst>
              <a:ext uri="{FF2B5EF4-FFF2-40B4-BE49-F238E27FC236}">
                <a16:creationId xmlns:a16="http://schemas.microsoft.com/office/drawing/2014/main" id="{3EC97861-2B8B-5AA8-2307-0B7861CA8CAD}"/>
              </a:ext>
            </a:extLst>
          </p:cNvPr>
          <p:cNvSpPr txBox="1"/>
          <p:nvPr/>
        </p:nvSpPr>
        <p:spPr>
          <a:xfrm>
            <a:off x="7378609" y="5494477"/>
            <a:ext cx="380822" cy="262701"/>
          </a:xfrm>
          <a:prstGeom prst="rect">
            <a:avLst/>
          </a:prstGeom>
          <a:solidFill>
            <a:srgbClr val="FFFFFF"/>
          </a:solidFill>
        </p:spPr>
        <p:txBody>
          <a:bodyPr wrap="square" rtlCol="0">
            <a:spAutoFit/>
          </a:bodyPr>
          <a:lstStyle/>
          <a:p>
            <a:pPr marL="0" marR="0" algn="ctr">
              <a:lnSpc>
                <a:spcPct val="115000"/>
              </a:lnSpc>
              <a:spcBef>
                <a:spcPts val="0"/>
              </a:spcBef>
              <a:spcAft>
                <a:spcPts val="0"/>
              </a:spcAft>
            </a:pPr>
            <a:r>
              <a:rPr lang="en-US" sz="1050" dirty="0">
                <a:solidFill>
                  <a:srgbClr val="000000"/>
                </a:solidFill>
                <a:effectLst/>
                <a:ea typeface="Arial" panose="020B0604020202020204" pitchFamily="34" charset="0"/>
              </a:rPr>
              <a:t>32</a:t>
            </a:r>
            <a:endParaRPr lang="en-US" sz="1050" dirty="0">
              <a:effectLst/>
              <a:ea typeface="Arial" panose="020B0604020202020204" pitchFamily="34" charset="0"/>
            </a:endParaRPr>
          </a:p>
        </p:txBody>
      </p:sp>
      <p:sp>
        <p:nvSpPr>
          <p:cNvPr id="20" name="TextBox 19">
            <a:extLst>
              <a:ext uri="{FF2B5EF4-FFF2-40B4-BE49-F238E27FC236}">
                <a16:creationId xmlns:a16="http://schemas.microsoft.com/office/drawing/2014/main" id="{84C71CB7-6819-6DD4-8410-C0C528A43AC0}"/>
              </a:ext>
            </a:extLst>
          </p:cNvPr>
          <p:cNvSpPr txBox="1"/>
          <p:nvPr/>
        </p:nvSpPr>
        <p:spPr>
          <a:xfrm>
            <a:off x="7404549" y="4880690"/>
            <a:ext cx="380822" cy="262701"/>
          </a:xfrm>
          <a:prstGeom prst="rect">
            <a:avLst/>
          </a:prstGeom>
          <a:solidFill>
            <a:srgbClr val="FFFFFF"/>
          </a:solidFill>
        </p:spPr>
        <p:txBody>
          <a:bodyPr wrap="square" rtlCol="0">
            <a:spAutoFit/>
          </a:bodyPr>
          <a:lstStyle/>
          <a:p>
            <a:pPr marL="0" marR="0" algn="ctr">
              <a:lnSpc>
                <a:spcPct val="115000"/>
              </a:lnSpc>
              <a:spcBef>
                <a:spcPts val="0"/>
              </a:spcBef>
              <a:spcAft>
                <a:spcPts val="0"/>
              </a:spcAft>
            </a:pPr>
            <a:r>
              <a:rPr lang="en-US" sz="1050" dirty="0">
                <a:solidFill>
                  <a:srgbClr val="000000"/>
                </a:solidFill>
                <a:effectLst/>
                <a:ea typeface="Arial" panose="020B0604020202020204" pitchFamily="34" charset="0"/>
              </a:rPr>
              <a:t>96</a:t>
            </a:r>
            <a:endParaRPr lang="en-US" sz="1050" dirty="0">
              <a:effectLst/>
              <a:ea typeface="Arial" panose="020B0604020202020204" pitchFamily="34" charset="0"/>
            </a:endParaRPr>
          </a:p>
        </p:txBody>
      </p:sp>
      <p:sp>
        <p:nvSpPr>
          <p:cNvPr id="21" name="TextBox 20">
            <a:extLst>
              <a:ext uri="{FF2B5EF4-FFF2-40B4-BE49-F238E27FC236}">
                <a16:creationId xmlns:a16="http://schemas.microsoft.com/office/drawing/2014/main" id="{5F47775C-439A-516C-B0E1-62330FDD3180}"/>
              </a:ext>
            </a:extLst>
          </p:cNvPr>
          <p:cNvSpPr txBox="1"/>
          <p:nvPr/>
        </p:nvSpPr>
        <p:spPr>
          <a:xfrm>
            <a:off x="6104862" y="4834538"/>
            <a:ext cx="380822" cy="262701"/>
          </a:xfrm>
          <a:prstGeom prst="rect">
            <a:avLst/>
          </a:prstGeom>
          <a:solidFill>
            <a:srgbClr val="FFFFFF"/>
          </a:solidFill>
        </p:spPr>
        <p:txBody>
          <a:bodyPr wrap="square" rtlCol="0">
            <a:spAutoFit/>
          </a:bodyPr>
          <a:lstStyle/>
          <a:p>
            <a:pPr marL="0" marR="0" algn="ctr">
              <a:lnSpc>
                <a:spcPct val="115000"/>
              </a:lnSpc>
              <a:spcBef>
                <a:spcPts val="0"/>
              </a:spcBef>
              <a:spcAft>
                <a:spcPts val="0"/>
              </a:spcAft>
            </a:pPr>
            <a:r>
              <a:rPr lang="en-US" sz="1050" dirty="0">
                <a:solidFill>
                  <a:srgbClr val="000000"/>
                </a:solidFill>
                <a:effectLst/>
                <a:ea typeface="Arial" panose="020B0604020202020204" pitchFamily="34" charset="0"/>
              </a:rPr>
              <a:t>1.1</a:t>
            </a:r>
            <a:endParaRPr lang="en-US" sz="1050" dirty="0">
              <a:effectLst/>
              <a:ea typeface="Arial" panose="020B0604020202020204" pitchFamily="34" charset="0"/>
            </a:endParaRPr>
          </a:p>
        </p:txBody>
      </p:sp>
      <p:sp>
        <p:nvSpPr>
          <p:cNvPr id="22" name="TextBox 21">
            <a:extLst>
              <a:ext uri="{FF2B5EF4-FFF2-40B4-BE49-F238E27FC236}">
                <a16:creationId xmlns:a16="http://schemas.microsoft.com/office/drawing/2014/main" id="{4D2FD734-0CF7-5F7F-9209-07EA7F299488}"/>
              </a:ext>
            </a:extLst>
          </p:cNvPr>
          <p:cNvSpPr txBox="1"/>
          <p:nvPr/>
        </p:nvSpPr>
        <p:spPr>
          <a:xfrm>
            <a:off x="8587070" y="4880689"/>
            <a:ext cx="380822" cy="262701"/>
          </a:xfrm>
          <a:prstGeom prst="rect">
            <a:avLst/>
          </a:prstGeom>
          <a:solidFill>
            <a:srgbClr val="FFFFFF"/>
          </a:solidFill>
        </p:spPr>
        <p:txBody>
          <a:bodyPr wrap="square" rtlCol="0">
            <a:spAutoFit/>
          </a:bodyPr>
          <a:lstStyle/>
          <a:p>
            <a:pPr marL="0" marR="0" algn="ctr">
              <a:lnSpc>
                <a:spcPct val="115000"/>
              </a:lnSpc>
              <a:spcBef>
                <a:spcPts val="0"/>
              </a:spcBef>
              <a:spcAft>
                <a:spcPts val="0"/>
              </a:spcAft>
            </a:pPr>
            <a:r>
              <a:rPr lang="en-US" sz="1050" dirty="0">
                <a:solidFill>
                  <a:srgbClr val="000000"/>
                </a:solidFill>
                <a:effectLst/>
                <a:ea typeface="Arial" panose="020B0604020202020204" pitchFamily="34" charset="0"/>
              </a:rPr>
              <a:t>6.0</a:t>
            </a:r>
            <a:endParaRPr lang="en-US" sz="1050" dirty="0">
              <a:effectLst/>
              <a:ea typeface="Arial" panose="020B0604020202020204" pitchFamily="34" charset="0"/>
            </a:endParaRPr>
          </a:p>
        </p:txBody>
      </p:sp>
      <p:sp>
        <p:nvSpPr>
          <p:cNvPr id="23" name="TextBox 22">
            <a:extLst>
              <a:ext uri="{FF2B5EF4-FFF2-40B4-BE49-F238E27FC236}">
                <a16:creationId xmlns:a16="http://schemas.microsoft.com/office/drawing/2014/main" id="{761F101C-6245-D081-E7A6-80119FB8E641}"/>
              </a:ext>
            </a:extLst>
          </p:cNvPr>
          <p:cNvSpPr txBox="1"/>
          <p:nvPr/>
        </p:nvSpPr>
        <p:spPr>
          <a:xfrm>
            <a:off x="8587070" y="5494869"/>
            <a:ext cx="380822" cy="262701"/>
          </a:xfrm>
          <a:prstGeom prst="rect">
            <a:avLst/>
          </a:prstGeom>
          <a:solidFill>
            <a:srgbClr val="FFFFFF"/>
          </a:solidFill>
        </p:spPr>
        <p:txBody>
          <a:bodyPr wrap="square" rtlCol="0">
            <a:spAutoFit/>
          </a:bodyPr>
          <a:lstStyle/>
          <a:p>
            <a:pPr marL="0" marR="0" algn="ctr">
              <a:lnSpc>
                <a:spcPct val="115000"/>
              </a:lnSpc>
              <a:spcBef>
                <a:spcPts val="0"/>
              </a:spcBef>
              <a:spcAft>
                <a:spcPts val="0"/>
              </a:spcAft>
            </a:pPr>
            <a:r>
              <a:rPr lang="en-US" sz="1050" dirty="0">
                <a:solidFill>
                  <a:srgbClr val="000000"/>
                </a:solidFill>
                <a:effectLst/>
                <a:ea typeface="Arial" panose="020B0604020202020204" pitchFamily="34" charset="0"/>
              </a:rPr>
              <a:t>2.0</a:t>
            </a:r>
            <a:endParaRPr lang="en-US" sz="1050" dirty="0">
              <a:effectLst/>
              <a:ea typeface="Arial" panose="020B0604020202020204" pitchFamily="34" charset="0"/>
            </a:endParaRPr>
          </a:p>
        </p:txBody>
      </p:sp>
      <p:sp>
        <p:nvSpPr>
          <p:cNvPr id="24" name="TextBox 23">
            <a:extLst>
              <a:ext uri="{FF2B5EF4-FFF2-40B4-BE49-F238E27FC236}">
                <a16:creationId xmlns:a16="http://schemas.microsoft.com/office/drawing/2014/main" id="{FEC60B6D-081E-02D0-0807-19A8D9136FC0}"/>
              </a:ext>
            </a:extLst>
          </p:cNvPr>
          <p:cNvSpPr txBox="1"/>
          <p:nvPr/>
        </p:nvSpPr>
        <p:spPr>
          <a:xfrm>
            <a:off x="6131560" y="5484070"/>
            <a:ext cx="380822" cy="262701"/>
          </a:xfrm>
          <a:prstGeom prst="rect">
            <a:avLst/>
          </a:prstGeom>
          <a:solidFill>
            <a:srgbClr val="FFFFFF"/>
          </a:solidFill>
        </p:spPr>
        <p:txBody>
          <a:bodyPr wrap="square" rtlCol="0">
            <a:spAutoFit/>
          </a:bodyPr>
          <a:lstStyle/>
          <a:p>
            <a:pPr marL="0" marR="0" algn="ctr">
              <a:lnSpc>
                <a:spcPct val="115000"/>
              </a:lnSpc>
              <a:spcBef>
                <a:spcPts val="0"/>
              </a:spcBef>
              <a:spcAft>
                <a:spcPts val="0"/>
              </a:spcAft>
            </a:pPr>
            <a:r>
              <a:rPr lang="en-US" sz="1050" dirty="0">
                <a:solidFill>
                  <a:srgbClr val="000000"/>
                </a:solidFill>
                <a:ea typeface="Arial" panose="020B0604020202020204" pitchFamily="34" charset="0"/>
              </a:rPr>
              <a:t>0.4</a:t>
            </a:r>
            <a:endParaRPr lang="en-US" sz="1050" dirty="0">
              <a:effectLst/>
              <a:ea typeface="Arial" panose="020B0604020202020204" pitchFamily="34" charset="0"/>
            </a:endParaRPr>
          </a:p>
        </p:txBody>
      </p:sp>
    </p:spTree>
    <p:extLst>
      <p:ext uri="{BB962C8B-B14F-4D97-AF65-F5344CB8AC3E}">
        <p14:creationId xmlns:p14="http://schemas.microsoft.com/office/powerpoint/2010/main" val="932234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7C60C-334D-F6C6-12D8-F9967387935A}"/>
              </a:ext>
            </a:extLst>
          </p:cNvPr>
          <p:cNvPicPr>
            <a:picLocks noChangeAspect="1"/>
          </p:cNvPicPr>
          <p:nvPr/>
        </p:nvPicPr>
        <p:blipFill>
          <a:blip r:embed="rId3"/>
          <a:stretch>
            <a:fillRect/>
          </a:stretch>
        </p:blipFill>
        <p:spPr>
          <a:xfrm>
            <a:off x="474604" y="1671730"/>
            <a:ext cx="8859486" cy="4477375"/>
          </a:xfrm>
          <a:prstGeom prst="rect">
            <a:avLst/>
          </a:prstGeom>
        </p:spPr>
      </p:pic>
      <p:sp>
        <p:nvSpPr>
          <p:cNvPr id="2" name="Title 1">
            <a:extLst>
              <a:ext uri="{FF2B5EF4-FFF2-40B4-BE49-F238E27FC236}">
                <a16:creationId xmlns:a16="http://schemas.microsoft.com/office/drawing/2014/main" id="{AE924EFF-9036-856C-316E-0EEB975D0820}"/>
              </a:ext>
            </a:extLst>
          </p:cNvPr>
          <p:cNvSpPr>
            <a:spLocks noGrp="1"/>
          </p:cNvSpPr>
          <p:nvPr>
            <p:ph type="title"/>
          </p:nvPr>
        </p:nvSpPr>
        <p:spPr/>
        <p:txBody>
          <a:bodyPr/>
          <a:lstStyle/>
          <a:p>
            <a:r>
              <a:rPr lang="en-US" dirty="0"/>
              <a:t>Preocupaciones comunes</a:t>
            </a:r>
          </a:p>
        </p:txBody>
      </p:sp>
      <p:sp>
        <p:nvSpPr>
          <p:cNvPr id="6" name="TextBox 5">
            <a:extLst>
              <a:ext uri="{FF2B5EF4-FFF2-40B4-BE49-F238E27FC236}">
                <a16:creationId xmlns:a16="http://schemas.microsoft.com/office/drawing/2014/main" id="{0380A986-0557-C767-B236-B357522AF977}"/>
              </a:ext>
            </a:extLst>
          </p:cNvPr>
          <p:cNvSpPr txBox="1"/>
          <p:nvPr/>
        </p:nvSpPr>
        <p:spPr>
          <a:xfrm>
            <a:off x="724504" y="2073667"/>
            <a:ext cx="3935044" cy="3970318"/>
          </a:xfrm>
          <a:prstGeom prst="rect">
            <a:avLst/>
          </a:prstGeom>
          <a:solidFill>
            <a:srgbClr val="FAFAFA"/>
          </a:solidFill>
        </p:spPr>
        <p:txBody>
          <a:bodyPr wrap="square" rtlCol="0">
            <a:spAutoFit/>
          </a:bodyPr>
          <a:lstStyle/>
          <a:p>
            <a:pPr algn="ctr"/>
            <a:endParaRPr lang="es-ES" b="1" i="0" dirty="0">
              <a:solidFill>
                <a:srgbClr val="00B050"/>
              </a:solidFill>
              <a:effectLst/>
            </a:endParaRPr>
          </a:p>
          <a:p>
            <a:pPr algn="ctr"/>
            <a:endParaRPr lang="es-ES" b="1" dirty="0">
              <a:solidFill>
                <a:srgbClr val="00B050"/>
              </a:solidFill>
            </a:endParaRPr>
          </a:p>
          <a:p>
            <a:pPr algn="ctr"/>
            <a:endParaRPr lang="es-ES" b="1" i="0" dirty="0">
              <a:solidFill>
                <a:srgbClr val="00B050"/>
              </a:solidFill>
              <a:effectLst/>
            </a:endParaRPr>
          </a:p>
          <a:p>
            <a:pPr algn="ctr"/>
            <a:r>
              <a:rPr lang="es-ES" i="0" dirty="0">
                <a:solidFill>
                  <a:srgbClr val="151515"/>
                </a:solidFill>
                <a:effectLst/>
              </a:rPr>
              <a:t>Es posible que sienta dolor, pero le transmitirá anticuerpos al bebé. Es mucho menos probable que su bebé necesite ir al servicio de urgencias o al hospital por gripe si usted recibe la vacuna durante el embarazo. Además, si usted se infecta con la gripe, es posible que tenga dificultad para respirar y poco oxígeno.</a:t>
            </a:r>
          </a:p>
          <a:p>
            <a:pPr algn="ctr"/>
            <a:endParaRPr lang="es-ES" b="1" dirty="0">
              <a:solidFill>
                <a:srgbClr val="00B050"/>
              </a:solidFill>
            </a:endParaRPr>
          </a:p>
        </p:txBody>
      </p:sp>
      <p:sp>
        <p:nvSpPr>
          <p:cNvPr id="8" name="TextBox 7">
            <a:extLst>
              <a:ext uri="{FF2B5EF4-FFF2-40B4-BE49-F238E27FC236}">
                <a16:creationId xmlns:a16="http://schemas.microsoft.com/office/drawing/2014/main" id="{256E4F1C-C807-34E0-501E-8A8BA8383DF8}"/>
              </a:ext>
            </a:extLst>
          </p:cNvPr>
          <p:cNvSpPr txBox="1"/>
          <p:nvPr/>
        </p:nvSpPr>
        <p:spPr>
          <a:xfrm>
            <a:off x="5291131" y="2766165"/>
            <a:ext cx="3648588" cy="2585323"/>
          </a:xfrm>
          <a:prstGeom prst="rect">
            <a:avLst/>
          </a:prstGeom>
          <a:solidFill>
            <a:srgbClr val="FAFAFA"/>
          </a:solidFill>
        </p:spPr>
        <p:txBody>
          <a:bodyPr wrap="square">
            <a:spAutoFit/>
          </a:bodyPr>
          <a:lstStyle/>
          <a:p>
            <a:pPr algn="ctr"/>
            <a:endParaRPr lang="es-ES" dirty="0">
              <a:solidFill>
                <a:srgbClr val="151515"/>
              </a:solidFill>
            </a:endParaRPr>
          </a:p>
          <a:p>
            <a:pPr algn="ctr"/>
            <a:r>
              <a:rPr lang="es-ES" dirty="0">
                <a:solidFill>
                  <a:srgbClr val="151515"/>
                </a:solidFill>
              </a:rPr>
              <a:t>Su sistema inmunológico, corazón y pulmones no son como eran antes del embarazo. Si contraes gripe </a:t>
            </a:r>
            <a:r>
              <a:rPr lang="es-ES" u="sng" dirty="0">
                <a:solidFill>
                  <a:srgbClr val="151515"/>
                </a:solidFill>
              </a:rPr>
              <a:t>este año</a:t>
            </a:r>
            <a:r>
              <a:rPr lang="es-ES" dirty="0">
                <a:solidFill>
                  <a:srgbClr val="151515"/>
                </a:solidFill>
              </a:rPr>
              <a:t>, podrías necesitar apoyo en el hospital, lo cual es peligroso para el bebé.</a:t>
            </a:r>
          </a:p>
          <a:p>
            <a:endParaRPr lang="es-ES" b="1" dirty="0">
              <a:solidFill>
                <a:srgbClr val="00B050"/>
              </a:solidFill>
            </a:endParaRPr>
          </a:p>
          <a:p>
            <a:endParaRPr lang="en-US" b="1" dirty="0">
              <a:solidFill>
                <a:srgbClr val="00B050"/>
              </a:solidFill>
            </a:endParaRPr>
          </a:p>
        </p:txBody>
      </p:sp>
    </p:spTree>
    <p:extLst>
      <p:ext uri="{BB962C8B-B14F-4D97-AF65-F5344CB8AC3E}">
        <p14:creationId xmlns:p14="http://schemas.microsoft.com/office/powerpoint/2010/main" val="480708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C11D-983B-0EED-E799-F0245D894409}"/>
              </a:ext>
            </a:extLst>
          </p:cNvPr>
          <p:cNvSpPr>
            <a:spLocks noGrp="1"/>
          </p:cNvSpPr>
          <p:nvPr>
            <p:ph type="title"/>
          </p:nvPr>
        </p:nvSpPr>
        <p:spPr/>
        <p:txBody>
          <a:bodyPr/>
          <a:lstStyle/>
          <a:p>
            <a:r>
              <a:rPr lang="en-US" dirty="0"/>
              <a:t>Más para leer</a:t>
            </a:r>
          </a:p>
        </p:txBody>
      </p:sp>
      <p:sp>
        <p:nvSpPr>
          <p:cNvPr id="3" name="Content Placeholder 2">
            <a:extLst>
              <a:ext uri="{FF2B5EF4-FFF2-40B4-BE49-F238E27FC236}">
                <a16:creationId xmlns:a16="http://schemas.microsoft.com/office/drawing/2014/main" id="{0FCC24D7-5439-2BF8-3BF0-41DB51F12BE9}"/>
              </a:ext>
            </a:extLst>
          </p:cNvPr>
          <p:cNvSpPr>
            <a:spLocks noGrp="1"/>
          </p:cNvSpPr>
          <p:nvPr>
            <p:ph idx="1"/>
          </p:nvPr>
        </p:nvSpPr>
        <p:spPr>
          <a:xfrm>
            <a:off x="388900" y="1790069"/>
            <a:ext cx="4401762" cy="4531218"/>
          </a:xfrm>
        </p:spPr>
        <p:txBody>
          <a:bodyPr vert="horz" lIns="91440" tIns="45720" rIns="91440" bIns="45720" rtlCol="0" anchor="t">
            <a:normAutofit/>
          </a:bodyPr>
          <a:lstStyle/>
          <a:p>
            <a:r>
              <a:rPr lang="es-ES" dirty="0">
                <a:solidFill>
                  <a:schemeClr val="accent1"/>
                </a:solidFill>
                <a:hlinkClick r:id="rId3"/>
              </a:rPr>
              <a:t>Vacunas y embarazo: 8 cosas que debes saber</a:t>
            </a:r>
            <a:endParaRPr lang="es-ES" dirty="0">
              <a:solidFill>
                <a:schemeClr val="accent1"/>
              </a:solidFill>
            </a:endParaRPr>
          </a:p>
          <a:p>
            <a:endParaRPr lang="es-ES" dirty="0">
              <a:solidFill>
                <a:schemeClr val="accent1"/>
              </a:solidFill>
            </a:endParaRPr>
          </a:p>
          <a:p>
            <a:r>
              <a:rPr lang="es-ES" dirty="0">
                <a:solidFill>
                  <a:schemeClr val="accent1"/>
                </a:solidFill>
                <a:hlinkClick r:id="rId4"/>
              </a:rPr>
              <a:t>¿Embarazada? Tres razones principales por las que usted necesita la vacuna contra la gripe</a:t>
            </a:r>
            <a:endParaRPr lang="es-ES" dirty="0">
              <a:solidFill>
                <a:schemeClr val="accent1"/>
              </a:solidFill>
            </a:endParaRPr>
          </a:p>
          <a:p>
            <a:endParaRPr lang="es-ES" dirty="0">
              <a:solidFill>
                <a:schemeClr val="accent1"/>
              </a:solidFill>
            </a:endParaRPr>
          </a:p>
          <a:p>
            <a:r>
              <a:rPr lang="es-ES" dirty="0">
                <a:solidFill>
                  <a:schemeClr val="accent1"/>
                </a:solidFill>
                <a:hlinkClick r:id="rId5"/>
              </a:rPr>
              <a:t>Seguridad de la vacuna contra la gripe y embarazo: preguntas y respuestas</a:t>
            </a:r>
            <a:endParaRPr lang="en-US" dirty="0">
              <a:solidFill>
                <a:schemeClr val="accent1"/>
              </a:solidFill>
            </a:endParaRPr>
          </a:p>
        </p:txBody>
      </p:sp>
      <p:pic>
        <p:nvPicPr>
          <p:cNvPr id="5" name="Picture 4">
            <a:extLst>
              <a:ext uri="{FF2B5EF4-FFF2-40B4-BE49-F238E27FC236}">
                <a16:creationId xmlns:a16="http://schemas.microsoft.com/office/drawing/2014/main" id="{0D1392CE-30E9-CDF9-018A-316B5D1D24C1}"/>
              </a:ext>
            </a:extLst>
          </p:cNvPr>
          <p:cNvPicPr>
            <a:picLocks noChangeAspect="1"/>
          </p:cNvPicPr>
          <p:nvPr/>
        </p:nvPicPr>
        <p:blipFill>
          <a:blip r:embed="rId6"/>
          <a:stretch>
            <a:fillRect/>
          </a:stretch>
        </p:blipFill>
        <p:spPr>
          <a:xfrm>
            <a:off x="6108843" y="289233"/>
            <a:ext cx="5956570" cy="3499790"/>
          </a:xfrm>
          <a:prstGeom prst="rect">
            <a:avLst/>
          </a:prstGeom>
        </p:spPr>
      </p:pic>
      <p:pic>
        <p:nvPicPr>
          <p:cNvPr id="7" name="Picture 6">
            <a:extLst>
              <a:ext uri="{FF2B5EF4-FFF2-40B4-BE49-F238E27FC236}">
                <a16:creationId xmlns:a16="http://schemas.microsoft.com/office/drawing/2014/main" id="{98676C47-35A1-3BA8-0332-C5F330F8ADFD}"/>
              </a:ext>
            </a:extLst>
          </p:cNvPr>
          <p:cNvPicPr>
            <a:picLocks noChangeAspect="1"/>
          </p:cNvPicPr>
          <p:nvPr/>
        </p:nvPicPr>
        <p:blipFill>
          <a:blip r:embed="rId7"/>
          <a:stretch>
            <a:fillRect/>
          </a:stretch>
        </p:blipFill>
        <p:spPr>
          <a:xfrm>
            <a:off x="4897656" y="3595582"/>
            <a:ext cx="3104872" cy="3156909"/>
          </a:xfrm>
          <a:prstGeom prst="rect">
            <a:avLst/>
          </a:prstGeom>
        </p:spPr>
      </p:pic>
      <p:pic>
        <p:nvPicPr>
          <p:cNvPr id="9" name="Picture 8">
            <a:extLst>
              <a:ext uri="{FF2B5EF4-FFF2-40B4-BE49-F238E27FC236}">
                <a16:creationId xmlns:a16="http://schemas.microsoft.com/office/drawing/2014/main" id="{818FD7B1-0EB2-626A-4413-312BC579EFFE}"/>
              </a:ext>
            </a:extLst>
          </p:cNvPr>
          <p:cNvPicPr>
            <a:picLocks noChangeAspect="1"/>
          </p:cNvPicPr>
          <p:nvPr/>
        </p:nvPicPr>
        <p:blipFill>
          <a:blip r:embed="rId8"/>
          <a:stretch>
            <a:fillRect/>
          </a:stretch>
        </p:blipFill>
        <p:spPr>
          <a:xfrm>
            <a:off x="8002528" y="3625681"/>
            <a:ext cx="4189473" cy="3046890"/>
          </a:xfrm>
          <a:prstGeom prst="rect">
            <a:avLst/>
          </a:prstGeom>
        </p:spPr>
      </p:pic>
    </p:spTree>
    <p:extLst>
      <p:ext uri="{BB962C8B-B14F-4D97-AF65-F5344CB8AC3E}">
        <p14:creationId xmlns:p14="http://schemas.microsoft.com/office/powerpoint/2010/main" val="949614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9D5EC4-5EC4-D748-A073-1C3878E09155}"/>
              </a:ext>
            </a:extLst>
          </p:cNvPr>
          <p:cNvSpPr>
            <a:spLocks noGrp="1"/>
          </p:cNvSpPr>
          <p:nvPr>
            <p:ph type="title"/>
          </p:nvPr>
        </p:nvSpPr>
        <p:spPr/>
        <p:txBody>
          <a:bodyPr/>
          <a:lstStyle/>
          <a:p>
            <a:r>
              <a:rPr lang="en-US" dirty="0"/>
              <a:t>Tos Ferina</a:t>
            </a:r>
          </a:p>
        </p:txBody>
      </p:sp>
    </p:spTree>
    <p:extLst>
      <p:ext uri="{BB962C8B-B14F-4D97-AF65-F5344CB8AC3E}">
        <p14:creationId xmlns:p14="http://schemas.microsoft.com/office/powerpoint/2010/main" val="43711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99A0-6132-9C7C-8A91-D05C107D59D5}"/>
              </a:ext>
            </a:extLst>
          </p:cNvPr>
          <p:cNvSpPr>
            <a:spLocks noGrp="1"/>
          </p:cNvSpPr>
          <p:nvPr>
            <p:ph type="title"/>
          </p:nvPr>
        </p:nvSpPr>
        <p:spPr/>
        <p:txBody>
          <a:bodyPr/>
          <a:lstStyle/>
          <a:p>
            <a:r>
              <a:rPr lang="en-US" dirty="0"/>
              <a:t>Tos Ferina </a:t>
            </a:r>
          </a:p>
        </p:txBody>
      </p:sp>
      <p:sp>
        <p:nvSpPr>
          <p:cNvPr id="3" name="Content Placeholder 2">
            <a:extLst>
              <a:ext uri="{FF2B5EF4-FFF2-40B4-BE49-F238E27FC236}">
                <a16:creationId xmlns:a16="http://schemas.microsoft.com/office/drawing/2014/main" id="{454C3456-0616-3356-7700-EB21AC245E12}"/>
              </a:ext>
            </a:extLst>
          </p:cNvPr>
          <p:cNvSpPr>
            <a:spLocks noGrp="1"/>
          </p:cNvSpPr>
          <p:nvPr>
            <p:ph idx="1"/>
          </p:nvPr>
        </p:nvSpPr>
        <p:spPr>
          <a:xfrm>
            <a:off x="617499" y="1770190"/>
            <a:ext cx="9868918" cy="4630610"/>
          </a:xfrm>
        </p:spPr>
        <p:txBody>
          <a:bodyPr vert="horz" lIns="91440" tIns="45720" rIns="91440" bIns="45720" rtlCol="0" anchor="t">
            <a:normAutofit/>
          </a:bodyPr>
          <a:lstStyle/>
          <a:p>
            <a:pPr marL="0" indent="0" fontAlgn="base">
              <a:buNone/>
            </a:pPr>
            <a:br>
              <a:rPr lang="en-US" sz="2800" b="1" i="0" dirty="0">
                <a:solidFill>
                  <a:srgbClr val="0070C0"/>
                </a:solidFill>
                <a:effectLst/>
              </a:rPr>
            </a:br>
            <a:r>
              <a:rPr lang="es-ES" sz="2800" b="1" i="0" dirty="0">
                <a:solidFill>
                  <a:srgbClr val="0070C0"/>
                </a:solidFill>
                <a:effectLst/>
              </a:rPr>
              <a:t>¿Por qué recibir la vacuna </a:t>
            </a:r>
            <a:r>
              <a:rPr lang="es-ES" sz="2800" b="1" i="0" dirty="0" err="1">
                <a:solidFill>
                  <a:srgbClr val="0070C0"/>
                </a:solidFill>
                <a:effectLst/>
              </a:rPr>
              <a:t>Tdap</a:t>
            </a:r>
            <a:r>
              <a:rPr lang="es-ES" sz="2800" b="1" i="0" dirty="0">
                <a:solidFill>
                  <a:srgbClr val="0070C0"/>
                </a:solidFill>
                <a:effectLst/>
              </a:rPr>
              <a:t> durante el embarazo?</a:t>
            </a:r>
          </a:p>
          <a:p>
            <a:pPr fontAlgn="base"/>
            <a:r>
              <a:rPr lang="es-ES" b="0" i="0" dirty="0">
                <a:solidFill>
                  <a:schemeClr val="bg1">
                    <a:lumMod val="50000"/>
                  </a:schemeClr>
                </a:solidFill>
                <a:effectLst/>
              </a:rPr>
              <a:t>Se producen brotes de tos ferina en todo Estados Unidos.</a:t>
            </a:r>
          </a:p>
          <a:p>
            <a:pPr fontAlgn="base"/>
            <a:r>
              <a:rPr lang="es-ES" b="0" i="0" dirty="0">
                <a:solidFill>
                  <a:schemeClr val="bg1">
                    <a:lumMod val="50000"/>
                  </a:schemeClr>
                </a:solidFill>
                <a:effectLst/>
              </a:rPr>
              <a:t>Las vacunas actuales contra la tos ferina no son duraderas, por lo que debemos centrarnos en proteger a </a:t>
            </a:r>
            <a:r>
              <a:rPr lang="es-ES" b="1" i="0" dirty="0">
                <a:solidFill>
                  <a:srgbClr val="00B050"/>
                </a:solidFill>
                <a:effectLst/>
              </a:rPr>
              <a:t>los bebés, el grupo con mayor riesgo de contraer tos ferina.</a:t>
            </a:r>
          </a:p>
          <a:p>
            <a:pPr fontAlgn="base"/>
            <a:r>
              <a:rPr lang="es-ES" dirty="0">
                <a:solidFill>
                  <a:schemeClr val="bg1">
                    <a:lumMod val="50000"/>
                  </a:schemeClr>
                </a:solidFill>
              </a:rPr>
              <a:t>La vacuna </a:t>
            </a:r>
            <a:r>
              <a:rPr lang="es-ES" dirty="0" err="1">
                <a:solidFill>
                  <a:schemeClr val="bg1">
                    <a:lumMod val="50000"/>
                  </a:schemeClr>
                </a:solidFill>
              </a:rPr>
              <a:t>Tdap</a:t>
            </a:r>
            <a:r>
              <a:rPr lang="es-ES" dirty="0">
                <a:solidFill>
                  <a:schemeClr val="bg1">
                    <a:lumMod val="50000"/>
                  </a:schemeClr>
                </a:solidFill>
              </a:rPr>
              <a:t> se recibe mejor entre las semanas 27 y 36 de cada embarazo.</a:t>
            </a:r>
            <a:endParaRPr lang="en-US" dirty="0">
              <a:solidFill>
                <a:schemeClr val="bg1">
                  <a:lumMod val="50000"/>
                </a:schemeClr>
              </a:solidFill>
            </a:endParaRPr>
          </a:p>
        </p:txBody>
      </p:sp>
    </p:spTree>
    <p:extLst>
      <p:ext uri="{BB962C8B-B14F-4D97-AF65-F5344CB8AC3E}">
        <p14:creationId xmlns:p14="http://schemas.microsoft.com/office/powerpoint/2010/main" val="3220580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1F1B-274B-71C1-1037-5BD5D58CEB9F}"/>
              </a:ext>
            </a:extLst>
          </p:cNvPr>
          <p:cNvSpPr>
            <a:spLocks noGrp="1"/>
          </p:cNvSpPr>
          <p:nvPr>
            <p:ph type="title"/>
          </p:nvPr>
        </p:nvSpPr>
        <p:spPr/>
        <p:txBody>
          <a:bodyPr/>
          <a:lstStyle/>
          <a:p>
            <a:r>
              <a:rPr lang="es-ES" dirty="0"/>
              <a:t>Tendencias de la tos ferina</a:t>
            </a:r>
            <a:endParaRPr lang="en-US" dirty="0"/>
          </a:p>
        </p:txBody>
      </p:sp>
      <p:pic>
        <p:nvPicPr>
          <p:cNvPr id="5" name="Content Placeholder 4" descr="Chart&#10;&#10;Description automatically generated">
            <a:extLst>
              <a:ext uri="{FF2B5EF4-FFF2-40B4-BE49-F238E27FC236}">
                <a16:creationId xmlns:a16="http://schemas.microsoft.com/office/drawing/2014/main" id="{35B925D5-7C43-C3DF-B3CD-6371B6E801D1}"/>
              </a:ext>
            </a:extLst>
          </p:cNvPr>
          <p:cNvPicPr>
            <a:picLocks noGrp="1" noChangeAspect="1"/>
          </p:cNvPicPr>
          <p:nvPr>
            <p:ph idx="1"/>
          </p:nvPr>
        </p:nvPicPr>
        <p:blipFill>
          <a:blip r:embed="rId3"/>
          <a:stretch>
            <a:fillRect/>
          </a:stretch>
        </p:blipFill>
        <p:spPr>
          <a:xfrm>
            <a:off x="637557" y="1974344"/>
            <a:ext cx="4815378" cy="3598862"/>
          </a:xfrm>
        </p:spPr>
      </p:pic>
      <p:sp>
        <p:nvSpPr>
          <p:cNvPr id="7" name="TextBox 6">
            <a:extLst>
              <a:ext uri="{FF2B5EF4-FFF2-40B4-BE49-F238E27FC236}">
                <a16:creationId xmlns:a16="http://schemas.microsoft.com/office/drawing/2014/main" id="{D9D0E685-777B-1A49-E868-E3F3C86757CE}"/>
              </a:ext>
            </a:extLst>
          </p:cNvPr>
          <p:cNvSpPr txBox="1"/>
          <p:nvPr/>
        </p:nvSpPr>
        <p:spPr>
          <a:xfrm>
            <a:off x="5823337" y="2156886"/>
            <a:ext cx="6097836" cy="3416320"/>
          </a:xfrm>
          <a:prstGeom prst="rect">
            <a:avLst/>
          </a:prstGeom>
          <a:noFill/>
        </p:spPr>
        <p:txBody>
          <a:bodyPr wrap="square">
            <a:spAutoFit/>
          </a:bodyPr>
          <a:lstStyle/>
          <a:p>
            <a:pPr algn="l" fontAlgn="base"/>
            <a:r>
              <a:rPr lang="es-ES" sz="2400" i="0" dirty="0">
                <a:solidFill>
                  <a:schemeClr val="bg1">
                    <a:lumMod val="50000"/>
                  </a:schemeClr>
                </a:solidFill>
                <a:effectLst/>
              </a:rPr>
              <a:t>Cada año desde 2010, los CDC han recibido entre </a:t>
            </a:r>
            <a:r>
              <a:rPr lang="es-ES" sz="2400" b="1" i="0" dirty="0">
                <a:solidFill>
                  <a:schemeClr val="bg1">
                    <a:lumMod val="50000"/>
                  </a:schemeClr>
                </a:solidFill>
                <a:effectLst/>
              </a:rPr>
              <a:t>10 000 y 50 000 informes de casos</a:t>
            </a:r>
            <a:r>
              <a:rPr lang="es-ES" sz="2400" i="0" dirty="0">
                <a:solidFill>
                  <a:schemeClr val="bg1">
                    <a:lumMod val="50000"/>
                  </a:schemeClr>
                </a:solidFill>
                <a:effectLst/>
              </a:rPr>
              <a:t> de tos ferina y cada estado ha notificado casos.</a:t>
            </a:r>
          </a:p>
          <a:p>
            <a:pPr algn="l" fontAlgn="base"/>
            <a:endParaRPr lang="es-ES" sz="2400" i="0" dirty="0">
              <a:solidFill>
                <a:schemeClr val="bg1">
                  <a:lumMod val="50000"/>
                </a:schemeClr>
              </a:solidFill>
              <a:effectLst/>
            </a:endParaRPr>
          </a:p>
          <a:p>
            <a:pPr algn="l" fontAlgn="base"/>
            <a:r>
              <a:rPr lang="es-ES" sz="2400" i="0" dirty="0">
                <a:solidFill>
                  <a:schemeClr val="bg1">
                    <a:lumMod val="50000"/>
                  </a:schemeClr>
                </a:solidFill>
                <a:effectLst/>
              </a:rPr>
              <a:t>En 2012, se notificaron 48.277 casos de tos ferina; </a:t>
            </a:r>
            <a:r>
              <a:rPr lang="es-ES" sz="2400" b="1" i="0" dirty="0">
                <a:solidFill>
                  <a:schemeClr val="bg1">
                    <a:lumMod val="50000"/>
                  </a:schemeClr>
                </a:solidFill>
                <a:effectLst/>
              </a:rPr>
              <a:t>2.269 de esos casos ocurrieron en bebés</a:t>
            </a:r>
            <a:r>
              <a:rPr lang="es-ES" sz="2400" i="0" dirty="0">
                <a:solidFill>
                  <a:schemeClr val="bg1">
                    <a:lumMod val="50000"/>
                  </a:schemeClr>
                </a:solidFill>
                <a:effectLst/>
              </a:rPr>
              <a:t> menores de 3 meses y </a:t>
            </a:r>
            <a:r>
              <a:rPr lang="es-ES" sz="2400" b="1" i="0" dirty="0">
                <a:solidFill>
                  <a:schemeClr val="bg1">
                    <a:lumMod val="50000"/>
                  </a:schemeClr>
                </a:solidFill>
                <a:effectLst/>
              </a:rPr>
              <a:t>15 de esos bebés murieron</a:t>
            </a:r>
            <a:r>
              <a:rPr lang="es-ES" sz="2400" i="0" dirty="0">
                <a:solidFill>
                  <a:schemeClr val="bg1">
                    <a:lumMod val="50000"/>
                  </a:schemeClr>
                </a:solidFill>
                <a:effectLst/>
              </a:rPr>
              <a:t>.</a:t>
            </a:r>
            <a:endParaRPr lang="en-US" sz="2400" i="0" dirty="0">
              <a:solidFill>
                <a:schemeClr val="bg1">
                  <a:lumMod val="50000"/>
                </a:schemeClr>
              </a:solidFill>
              <a:effectLst/>
            </a:endParaRPr>
          </a:p>
        </p:txBody>
      </p:sp>
      <p:sp>
        <p:nvSpPr>
          <p:cNvPr id="3" name="TextBox 2">
            <a:extLst>
              <a:ext uri="{FF2B5EF4-FFF2-40B4-BE49-F238E27FC236}">
                <a16:creationId xmlns:a16="http://schemas.microsoft.com/office/drawing/2014/main" id="{F298AF7D-568B-B51C-2EA3-876E10B1FDE8}"/>
              </a:ext>
            </a:extLst>
          </p:cNvPr>
          <p:cNvSpPr txBox="1"/>
          <p:nvPr/>
        </p:nvSpPr>
        <p:spPr>
          <a:xfrm>
            <a:off x="766845" y="3142034"/>
            <a:ext cx="369332" cy="1425178"/>
          </a:xfrm>
          <a:prstGeom prst="rect">
            <a:avLst/>
          </a:prstGeom>
          <a:solidFill>
            <a:srgbClr val="03137D"/>
          </a:solidFill>
        </p:spPr>
        <p:txBody>
          <a:bodyPr vert="vert270" wrap="square" rtlCol="0">
            <a:spAutoFit/>
          </a:bodyPr>
          <a:lstStyle/>
          <a:p>
            <a:r>
              <a:rPr lang="en-US" sz="1200" b="1" dirty="0" err="1"/>
              <a:t>Número</a:t>
            </a:r>
            <a:r>
              <a:rPr lang="en-US" sz="1200" b="1" dirty="0"/>
              <a:t> de </a:t>
            </a:r>
            <a:r>
              <a:rPr lang="en-US" sz="1200" b="1" dirty="0" err="1"/>
              <a:t>casos</a:t>
            </a:r>
            <a:endParaRPr lang="en-US" sz="1200" b="1" dirty="0"/>
          </a:p>
        </p:txBody>
      </p:sp>
      <p:sp>
        <p:nvSpPr>
          <p:cNvPr id="4" name="TextBox 3">
            <a:extLst>
              <a:ext uri="{FF2B5EF4-FFF2-40B4-BE49-F238E27FC236}">
                <a16:creationId xmlns:a16="http://schemas.microsoft.com/office/drawing/2014/main" id="{7A02577A-3FDE-DA13-7572-DCB3BBD1D145}"/>
              </a:ext>
            </a:extLst>
          </p:cNvPr>
          <p:cNvSpPr txBox="1"/>
          <p:nvPr/>
        </p:nvSpPr>
        <p:spPr>
          <a:xfrm>
            <a:off x="1182399" y="2310245"/>
            <a:ext cx="3725693" cy="292388"/>
          </a:xfrm>
          <a:prstGeom prst="rect">
            <a:avLst/>
          </a:prstGeom>
          <a:solidFill>
            <a:srgbClr val="001882"/>
          </a:solidFill>
        </p:spPr>
        <p:txBody>
          <a:bodyPr wrap="square" rtlCol="0">
            <a:spAutoFit/>
          </a:bodyPr>
          <a:lstStyle/>
          <a:p>
            <a:r>
              <a:rPr lang="en-US" sz="1300" b="1" dirty="0"/>
              <a:t>Reported NNDSS pertussis cases: 1922-2018</a:t>
            </a:r>
          </a:p>
        </p:txBody>
      </p:sp>
      <p:sp>
        <p:nvSpPr>
          <p:cNvPr id="6" name="TextBox 5">
            <a:extLst>
              <a:ext uri="{FF2B5EF4-FFF2-40B4-BE49-F238E27FC236}">
                <a16:creationId xmlns:a16="http://schemas.microsoft.com/office/drawing/2014/main" id="{8224779D-65CB-3E7B-7B06-6A13720C28A6}"/>
              </a:ext>
            </a:extLst>
          </p:cNvPr>
          <p:cNvSpPr txBox="1"/>
          <p:nvPr/>
        </p:nvSpPr>
        <p:spPr>
          <a:xfrm>
            <a:off x="2787534" y="5011086"/>
            <a:ext cx="606418" cy="276999"/>
          </a:xfrm>
          <a:prstGeom prst="rect">
            <a:avLst/>
          </a:prstGeom>
          <a:solidFill>
            <a:srgbClr val="001B83"/>
          </a:solidFill>
        </p:spPr>
        <p:txBody>
          <a:bodyPr wrap="square" rtlCol="0">
            <a:spAutoFit/>
          </a:bodyPr>
          <a:lstStyle/>
          <a:p>
            <a:pPr algn="ctr"/>
            <a:r>
              <a:rPr lang="en-US" sz="1200" b="1" dirty="0" err="1"/>
              <a:t>Año</a:t>
            </a:r>
            <a:endParaRPr lang="en-US" sz="1200" b="1" dirty="0"/>
          </a:p>
        </p:txBody>
      </p:sp>
    </p:spTree>
    <p:extLst>
      <p:ext uri="{BB962C8B-B14F-4D97-AF65-F5344CB8AC3E}">
        <p14:creationId xmlns:p14="http://schemas.microsoft.com/office/powerpoint/2010/main" val="462391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42E4-679B-7832-88F3-03E790E9CF20}"/>
              </a:ext>
            </a:extLst>
          </p:cNvPr>
          <p:cNvSpPr>
            <a:spLocks noGrp="1"/>
          </p:cNvSpPr>
          <p:nvPr>
            <p:ph type="title"/>
          </p:nvPr>
        </p:nvSpPr>
        <p:spPr>
          <a:xfrm>
            <a:off x="374309" y="361232"/>
            <a:ext cx="9613861" cy="1080938"/>
          </a:xfrm>
        </p:spPr>
        <p:txBody>
          <a:bodyPr/>
          <a:lstStyle/>
          <a:p>
            <a:r>
              <a:rPr lang="es-ES" dirty="0"/>
              <a:t>La tos ferina es más que una tos</a:t>
            </a:r>
            <a:endParaRPr lang="en-US" dirty="0"/>
          </a:p>
        </p:txBody>
      </p:sp>
      <p:sp>
        <p:nvSpPr>
          <p:cNvPr id="7" name="TextBox 6">
            <a:extLst>
              <a:ext uri="{FF2B5EF4-FFF2-40B4-BE49-F238E27FC236}">
                <a16:creationId xmlns:a16="http://schemas.microsoft.com/office/drawing/2014/main" id="{37BF999E-48AA-543E-E2EC-46A8BD0D726D}"/>
              </a:ext>
            </a:extLst>
          </p:cNvPr>
          <p:cNvSpPr txBox="1"/>
          <p:nvPr/>
        </p:nvSpPr>
        <p:spPr>
          <a:xfrm>
            <a:off x="7104747" y="2090450"/>
            <a:ext cx="4727642" cy="3139321"/>
          </a:xfrm>
          <a:prstGeom prst="rect">
            <a:avLst/>
          </a:prstGeom>
          <a:noFill/>
        </p:spPr>
        <p:txBody>
          <a:bodyPr wrap="square" lIns="91440" tIns="45720" rIns="91440" bIns="45720" anchor="t">
            <a:spAutoFit/>
          </a:bodyPr>
          <a:lstStyle/>
          <a:p>
            <a:pPr fontAlgn="base"/>
            <a:r>
              <a:rPr lang="es-ES" sz="2200" i="0" dirty="0">
                <a:solidFill>
                  <a:srgbClr val="003B68"/>
                </a:solidFill>
                <a:effectLst/>
              </a:rPr>
              <a:t>En los bebés menores de 1 año que contraen tos ferina, aproximadamente la mitad necesita atención hospitalaria. De esos bebés, aproximadamente:</a:t>
            </a:r>
          </a:p>
          <a:p>
            <a:pPr marL="342900" indent="-342900" fontAlgn="base">
              <a:buFont typeface="Arial" panose="020B0604020202020204" pitchFamily="34" charset="0"/>
              <a:buChar char="•"/>
            </a:pPr>
            <a:r>
              <a:rPr lang="es-ES" sz="2200" i="0" dirty="0">
                <a:solidFill>
                  <a:srgbClr val="003B68"/>
                </a:solidFill>
                <a:effectLst/>
              </a:rPr>
              <a:t>El 61% tendrá </a:t>
            </a:r>
            <a:r>
              <a:rPr lang="es-ES" sz="2200" b="1" i="0" dirty="0">
                <a:solidFill>
                  <a:srgbClr val="003B68"/>
                </a:solidFill>
                <a:effectLst/>
              </a:rPr>
              <a:t>episodios en los que el bebé deje de respirar.</a:t>
            </a:r>
          </a:p>
          <a:p>
            <a:pPr marL="342900" indent="-342900" fontAlgn="base">
              <a:buFont typeface="Arial" panose="020B0604020202020204" pitchFamily="34" charset="0"/>
              <a:buChar char="•"/>
            </a:pPr>
            <a:r>
              <a:rPr lang="es-ES" sz="2200" i="0" dirty="0">
                <a:solidFill>
                  <a:srgbClr val="003B68"/>
                </a:solidFill>
                <a:effectLst/>
              </a:rPr>
              <a:t>El 23% desarrollará </a:t>
            </a:r>
            <a:r>
              <a:rPr lang="es-ES" sz="2200" b="1" i="0" dirty="0">
                <a:solidFill>
                  <a:srgbClr val="003B68"/>
                </a:solidFill>
                <a:effectLst/>
              </a:rPr>
              <a:t>neumonía</a:t>
            </a:r>
            <a:r>
              <a:rPr lang="es-ES" sz="2200" i="0" dirty="0">
                <a:solidFill>
                  <a:srgbClr val="003B68"/>
                </a:solidFill>
                <a:effectLst/>
              </a:rPr>
              <a:t>.</a:t>
            </a:r>
          </a:p>
          <a:p>
            <a:pPr marL="342900" indent="-342900" fontAlgn="base">
              <a:buFont typeface="Arial" panose="020B0604020202020204" pitchFamily="34" charset="0"/>
              <a:buChar char="•"/>
            </a:pPr>
            <a:r>
              <a:rPr lang="es-ES" sz="2200" i="0" dirty="0">
                <a:solidFill>
                  <a:srgbClr val="003B68"/>
                </a:solidFill>
                <a:effectLst/>
              </a:rPr>
              <a:t>1% </a:t>
            </a:r>
            <a:r>
              <a:rPr lang="es-ES" sz="2200" b="1" i="0" dirty="0">
                <a:solidFill>
                  <a:srgbClr val="003B68"/>
                </a:solidFill>
                <a:effectLst/>
              </a:rPr>
              <a:t>morirá.</a:t>
            </a:r>
            <a:endParaRPr lang="en-US" sz="2200" b="1" i="0" dirty="0">
              <a:solidFill>
                <a:srgbClr val="003B68"/>
              </a:solidFill>
              <a:effectLst/>
            </a:endParaRPr>
          </a:p>
        </p:txBody>
      </p:sp>
      <p:sp>
        <p:nvSpPr>
          <p:cNvPr id="9" name="TextBox 8">
            <a:extLst>
              <a:ext uri="{FF2B5EF4-FFF2-40B4-BE49-F238E27FC236}">
                <a16:creationId xmlns:a16="http://schemas.microsoft.com/office/drawing/2014/main" id="{4EBDE1F3-17EC-5FEF-F05C-52BAFE167911}"/>
              </a:ext>
            </a:extLst>
          </p:cNvPr>
          <p:cNvSpPr txBox="1"/>
          <p:nvPr/>
        </p:nvSpPr>
        <p:spPr>
          <a:xfrm>
            <a:off x="607772" y="5758050"/>
            <a:ext cx="11216537" cy="769441"/>
          </a:xfrm>
          <a:prstGeom prst="rect">
            <a:avLst/>
          </a:prstGeom>
          <a:noFill/>
        </p:spPr>
        <p:txBody>
          <a:bodyPr wrap="square" lIns="91440" tIns="45720" rIns="91440" bIns="45720" anchor="t">
            <a:spAutoFit/>
          </a:bodyPr>
          <a:lstStyle/>
          <a:p>
            <a:pPr algn="ctr" fontAlgn="base"/>
            <a:r>
              <a:rPr lang="es-ES" sz="2200" b="1" i="0" dirty="0">
                <a:solidFill>
                  <a:srgbClr val="00B050"/>
                </a:solidFill>
                <a:effectLst/>
              </a:rPr>
              <a:t>La mayoría de las muertes por tos ferina son bebés demasiado pequeños para estar protegidos por la vacuna infantil contra la tos ferina (</a:t>
            </a:r>
            <a:r>
              <a:rPr lang="es-ES" sz="2200" b="1" i="0" dirty="0" err="1">
                <a:solidFill>
                  <a:srgbClr val="00B050"/>
                </a:solidFill>
                <a:effectLst/>
              </a:rPr>
              <a:t>DTaP</a:t>
            </a:r>
            <a:r>
              <a:rPr lang="es-ES" sz="2200" b="1" i="0" dirty="0">
                <a:solidFill>
                  <a:srgbClr val="00B050"/>
                </a:solidFill>
                <a:effectLst/>
              </a:rPr>
              <a:t>).</a:t>
            </a:r>
            <a:endParaRPr lang="en-US" sz="2200" b="1" i="0" dirty="0">
              <a:solidFill>
                <a:srgbClr val="00B050"/>
              </a:solidFill>
              <a:effectLst/>
            </a:endParaRPr>
          </a:p>
        </p:txBody>
      </p:sp>
      <p:pic>
        <p:nvPicPr>
          <p:cNvPr id="1026" name="Picture 2">
            <a:extLst>
              <a:ext uri="{FF2B5EF4-FFF2-40B4-BE49-F238E27FC236}">
                <a16:creationId xmlns:a16="http://schemas.microsoft.com/office/drawing/2014/main" id="{FED64EC3-0F60-47C5-2E3E-8A9E1834C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11" y="1707364"/>
            <a:ext cx="6471093" cy="3905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944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D011A-1CCA-9606-B645-E36A9FEA477E}"/>
              </a:ext>
            </a:extLst>
          </p:cNvPr>
          <p:cNvSpPr>
            <a:spLocks noGrp="1"/>
          </p:cNvSpPr>
          <p:nvPr>
            <p:ph type="title"/>
          </p:nvPr>
        </p:nvSpPr>
        <p:spPr>
          <a:xfrm>
            <a:off x="286759" y="353488"/>
            <a:ext cx="9613861" cy="1080938"/>
          </a:xfrm>
        </p:spPr>
        <p:txBody>
          <a:bodyPr>
            <a:normAutofit fontScale="90000"/>
          </a:bodyPr>
          <a:lstStyle/>
          <a:p>
            <a:r>
              <a:rPr lang="es-ES" dirty="0"/>
              <a:t>La tos de los 100 días: tos ferina en adultos</a:t>
            </a:r>
            <a:endParaRPr lang="en-US" dirty="0"/>
          </a:p>
        </p:txBody>
      </p:sp>
      <p:sp>
        <p:nvSpPr>
          <p:cNvPr id="3" name="Content Placeholder 2">
            <a:extLst>
              <a:ext uri="{FF2B5EF4-FFF2-40B4-BE49-F238E27FC236}">
                <a16:creationId xmlns:a16="http://schemas.microsoft.com/office/drawing/2014/main" id="{E06AE324-9E8F-824A-58E7-70B5AD29899D}"/>
              </a:ext>
            </a:extLst>
          </p:cNvPr>
          <p:cNvSpPr>
            <a:spLocks noGrp="1"/>
          </p:cNvSpPr>
          <p:nvPr>
            <p:ph idx="1"/>
          </p:nvPr>
        </p:nvSpPr>
        <p:spPr>
          <a:xfrm>
            <a:off x="422947" y="2130275"/>
            <a:ext cx="5343909" cy="3599316"/>
          </a:xfrm>
        </p:spPr>
        <p:txBody>
          <a:bodyPr vert="horz" lIns="91440" tIns="45720" rIns="91440" bIns="45720" rtlCol="0" anchor="t">
            <a:normAutofit/>
          </a:bodyPr>
          <a:lstStyle/>
          <a:p>
            <a:pPr algn="l" fontAlgn="base"/>
            <a:r>
              <a:rPr lang="es-ES" b="1" i="0" dirty="0">
                <a:solidFill>
                  <a:srgbClr val="003B68"/>
                </a:solidFill>
                <a:effectLst/>
              </a:rPr>
              <a:t>Las mujeres embarazadas también pueden tener complicaciones a causa de la tos ferina.</a:t>
            </a:r>
          </a:p>
          <a:p>
            <a:pPr algn="l" fontAlgn="base"/>
            <a:r>
              <a:rPr lang="es-ES" b="1" i="0" dirty="0">
                <a:solidFill>
                  <a:srgbClr val="003B68"/>
                </a:solidFill>
                <a:effectLst/>
              </a:rPr>
              <a:t>La tos ferina puede durar 3 meses. Los adultos pueden toser con tanta fuerza que provoca:</a:t>
            </a:r>
            <a:endParaRPr lang="en-US" b="1" i="0" dirty="0">
              <a:solidFill>
                <a:srgbClr val="003B68"/>
              </a:solidFill>
              <a:effectLst/>
            </a:endParaRPr>
          </a:p>
          <a:p>
            <a:pPr lvl="1" fontAlgn="base"/>
            <a:r>
              <a:rPr lang="en-US" dirty="0">
                <a:solidFill>
                  <a:schemeClr val="bg1">
                    <a:lumMod val="50000"/>
                  </a:schemeClr>
                </a:solidFill>
              </a:rPr>
              <a:t>Incontinencia urinaria</a:t>
            </a:r>
          </a:p>
          <a:p>
            <a:pPr lvl="1"/>
            <a:r>
              <a:rPr lang="en-US" dirty="0">
                <a:solidFill>
                  <a:schemeClr val="bg1">
                    <a:lumMod val="50000"/>
                  </a:schemeClr>
                </a:solidFill>
              </a:rPr>
              <a:t>Desmayo</a:t>
            </a:r>
          </a:p>
          <a:p>
            <a:pPr lvl="1"/>
            <a:r>
              <a:rPr lang="en-US" dirty="0">
                <a:solidFill>
                  <a:schemeClr val="bg1">
                    <a:lumMod val="50000"/>
                  </a:schemeClr>
                </a:solidFill>
              </a:rPr>
              <a:t>Costilla rota</a:t>
            </a:r>
          </a:p>
        </p:txBody>
      </p:sp>
      <p:pic>
        <p:nvPicPr>
          <p:cNvPr id="5" name="Picture 4" descr="A person wearing a mask">
            <a:extLst>
              <a:ext uri="{FF2B5EF4-FFF2-40B4-BE49-F238E27FC236}">
                <a16:creationId xmlns:a16="http://schemas.microsoft.com/office/drawing/2014/main" id="{E6D38B33-26CF-4F4F-C460-51697F952DE5}"/>
              </a:ext>
            </a:extLst>
          </p:cNvPr>
          <p:cNvPicPr>
            <a:picLocks noChangeAspect="1"/>
          </p:cNvPicPr>
          <p:nvPr/>
        </p:nvPicPr>
        <p:blipFill>
          <a:blip r:embed="rId3"/>
          <a:stretch>
            <a:fillRect/>
          </a:stretch>
        </p:blipFill>
        <p:spPr>
          <a:xfrm>
            <a:off x="6230592" y="2037284"/>
            <a:ext cx="5538461" cy="3692307"/>
          </a:xfrm>
          <a:prstGeom prst="rect">
            <a:avLst/>
          </a:prstGeom>
        </p:spPr>
      </p:pic>
    </p:spTree>
    <p:extLst>
      <p:ext uri="{BB962C8B-B14F-4D97-AF65-F5344CB8AC3E}">
        <p14:creationId xmlns:p14="http://schemas.microsoft.com/office/powerpoint/2010/main" val="3546389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3916-9363-A06C-CCF2-A98C2A184092}"/>
              </a:ext>
            </a:extLst>
          </p:cNvPr>
          <p:cNvSpPr>
            <a:spLocks noGrp="1"/>
          </p:cNvSpPr>
          <p:nvPr>
            <p:ph type="title"/>
          </p:nvPr>
        </p:nvSpPr>
        <p:spPr>
          <a:xfrm>
            <a:off x="374309" y="275667"/>
            <a:ext cx="9613861" cy="1080938"/>
          </a:xfrm>
        </p:spPr>
        <p:txBody>
          <a:bodyPr>
            <a:normAutofit fontScale="90000"/>
          </a:bodyPr>
          <a:lstStyle/>
          <a:p>
            <a:r>
              <a:rPr lang="es-ES" dirty="0"/>
              <a:t>Los bebés no pueden vacunarse contra la tos ferina hasta los 2 meses de edad</a:t>
            </a:r>
            <a:endParaRPr lang="en-US" dirty="0"/>
          </a:p>
        </p:txBody>
      </p:sp>
      <p:pic>
        <p:nvPicPr>
          <p:cNvPr id="5" name="Content Placeholder 4" descr="A picture containing person, indoor, baby&#10;&#10;Description automatically generated">
            <a:extLst>
              <a:ext uri="{FF2B5EF4-FFF2-40B4-BE49-F238E27FC236}">
                <a16:creationId xmlns:a16="http://schemas.microsoft.com/office/drawing/2014/main" id="{C744FD79-A423-95CC-29D5-A61C60DD7B59}"/>
              </a:ext>
            </a:extLst>
          </p:cNvPr>
          <p:cNvPicPr>
            <a:picLocks noGrp="1" noChangeAspect="1"/>
          </p:cNvPicPr>
          <p:nvPr>
            <p:ph idx="1"/>
          </p:nvPr>
        </p:nvPicPr>
        <p:blipFill>
          <a:blip r:embed="rId3"/>
          <a:stretch>
            <a:fillRect/>
          </a:stretch>
        </p:blipFill>
        <p:spPr>
          <a:xfrm>
            <a:off x="851415" y="1952136"/>
            <a:ext cx="3369709" cy="4171701"/>
          </a:xfrm>
        </p:spPr>
      </p:pic>
      <p:sp>
        <p:nvSpPr>
          <p:cNvPr id="7" name="TextBox 6">
            <a:extLst>
              <a:ext uri="{FF2B5EF4-FFF2-40B4-BE49-F238E27FC236}">
                <a16:creationId xmlns:a16="http://schemas.microsoft.com/office/drawing/2014/main" id="{DE8A9196-80E0-D4A8-C7AA-018E45D06EAD}"/>
              </a:ext>
            </a:extLst>
          </p:cNvPr>
          <p:cNvSpPr txBox="1"/>
          <p:nvPr/>
        </p:nvSpPr>
        <p:spPr>
          <a:xfrm>
            <a:off x="5005277" y="1952136"/>
            <a:ext cx="6097772" cy="3508653"/>
          </a:xfrm>
          <a:prstGeom prst="rect">
            <a:avLst/>
          </a:prstGeom>
          <a:noFill/>
        </p:spPr>
        <p:txBody>
          <a:bodyPr wrap="square" lIns="91440" tIns="45720" rIns="91440" bIns="45720" anchor="t">
            <a:spAutoFit/>
          </a:bodyPr>
          <a:lstStyle/>
          <a:p>
            <a:pPr algn="l" fontAlgn="base">
              <a:spcBef>
                <a:spcPts val="600"/>
              </a:spcBef>
              <a:spcAft>
                <a:spcPts val="1200"/>
              </a:spcAft>
            </a:pPr>
            <a:r>
              <a:rPr lang="es-ES" sz="2400" b="1" i="1" dirty="0">
                <a:solidFill>
                  <a:srgbClr val="0070C0"/>
                </a:solidFill>
              </a:rPr>
              <a:t>No existen vacunas contra la tos ferina para los recién nacidos. </a:t>
            </a:r>
          </a:p>
          <a:p>
            <a:pPr algn="l" fontAlgn="base"/>
            <a:r>
              <a:rPr lang="es-ES" sz="2400" b="1" dirty="0">
                <a:solidFill>
                  <a:srgbClr val="003B68"/>
                </a:solidFill>
              </a:rPr>
              <a:t>Pasos a seguir para prevenir la tos ferina:</a:t>
            </a:r>
          </a:p>
          <a:p>
            <a:pPr marL="800100" lvl="1" indent="-342900" fontAlgn="base">
              <a:buFont typeface="Arial" panose="020B0604020202020204" pitchFamily="34" charset="0"/>
              <a:buChar char="•"/>
            </a:pPr>
            <a:r>
              <a:rPr lang="es-ES" sz="2000" i="0" dirty="0">
                <a:solidFill>
                  <a:srgbClr val="003B68"/>
                </a:solidFill>
                <a:effectLst/>
              </a:rPr>
              <a:t>Las madres reciben la vacuna </a:t>
            </a:r>
            <a:r>
              <a:rPr lang="es-ES" sz="2000" i="0" dirty="0" err="1">
                <a:solidFill>
                  <a:srgbClr val="003B68"/>
                </a:solidFill>
                <a:effectLst/>
              </a:rPr>
              <a:t>Tdap</a:t>
            </a:r>
            <a:r>
              <a:rPr lang="es-ES" sz="2000" i="0" dirty="0">
                <a:solidFill>
                  <a:srgbClr val="003B68"/>
                </a:solidFill>
                <a:effectLst/>
              </a:rPr>
              <a:t> durante el embarazo.</a:t>
            </a:r>
          </a:p>
          <a:p>
            <a:pPr marL="800100" lvl="1" indent="-342900" fontAlgn="base">
              <a:buFont typeface="Arial" panose="020B0604020202020204" pitchFamily="34" charset="0"/>
              <a:buChar char="•"/>
            </a:pPr>
            <a:r>
              <a:rPr lang="es-ES" sz="2000" i="0" dirty="0">
                <a:solidFill>
                  <a:srgbClr val="003B68"/>
                </a:solidFill>
                <a:effectLst/>
              </a:rPr>
              <a:t>Asegúrese de que la familia y otras personas que rodean al bebé estén al día con la vacuna </a:t>
            </a:r>
            <a:r>
              <a:rPr lang="es-ES" sz="2000" i="0" dirty="0" err="1">
                <a:solidFill>
                  <a:srgbClr val="003B68"/>
                </a:solidFill>
                <a:effectLst/>
              </a:rPr>
              <a:t>Tdap</a:t>
            </a:r>
            <a:r>
              <a:rPr lang="es-ES" sz="2000" i="0" dirty="0">
                <a:solidFill>
                  <a:srgbClr val="003B68"/>
                </a:solidFill>
                <a:effectLst/>
              </a:rPr>
              <a:t>.</a:t>
            </a:r>
          </a:p>
          <a:p>
            <a:pPr marL="800100" lvl="1" indent="-342900" fontAlgn="base">
              <a:buFont typeface="Arial" panose="020B0604020202020204" pitchFamily="34" charset="0"/>
              <a:buChar char="•"/>
            </a:pPr>
            <a:r>
              <a:rPr lang="es-ES" sz="2000" i="0" dirty="0">
                <a:solidFill>
                  <a:srgbClr val="003B68"/>
                </a:solidFill>
                <a:effectLst/>
              </a:rPr>
              <a:t>Administre al bebé la serie </a:t>
            </a:r>
            <a:r>
              <a:rPr lang="es-ES" sz="2000" i="0" dirty="0" err="1">
                <a:solidFill>
                  <a:srgbClr val="003B68"/>
                </a:solidFill>
                <a:effectLst/>
              </a:rPr>
              <a:t>DTaP</a:t>
            </a:r>
            <a:r>
              <a:rPr lang="es-ES" sz="2000" i="0" dirty="0">
                <a:solidFill>
                  <a:srgbClr val="003B68"/>
                </a:solidFill>
                <a:effectLst/>
              </a:rPr>
              <a:t> a partir de los 2 meses de edad.</a:t>
            </a:r>
            <a:endParaRPr lang="en-US" sz="2000" i="0" dirty="0">
              <a:solidFill>
                <a:srgbClr val="003B68"/>
              </a:solidFill>
              <a:effectLst/>
            </a:endParaRPr>
          </a:p>
        </p:txBody>
      </p:sp>
    </p:spTree>
    <p:extLst>
      <p:ext uri="{BB962C8B-B14F-4D97-AF65-F5344CB8AC3E}">
        <p14:creationId xmlns:p14="http://schemas.microsoft.com/office/powerpoint/2010/main" val="1520582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B31E-8C0B-EF72-A0B3-478E4BF04168}"/>
              </a:ext>
            </a:extLst>
          </p:cNvPr>
          <p:cNvSpPr>
            <a:spLocks noGrp="1"/>
          </p:cNvSpPr>
          <p:nvPr>
            <p:ph type="title"/>
          </p:nvPr>
        </p:nvSpPr>
        <p:spPr>
          <a:xfrm>
            <a:off x="296487" y="285394"/>
            <a:ext cx="9985649" cy="1080938"/>
          </a:xfrm>
        </p:spPr>
        <p:txBody>
          <a:bodyPr>
            <a:normAutofit fontScale="90000"/>
          </a:bodyPr>
          <a:lstStyle/>
          <a:p>
            <a:r>
              <a:rPr lang="es-ES" dirty="0"/>
              <a:t>La vacunación durante el embarazo conduce a la protección</a:t>
            </a:r>
            <a:endParaRPr lang="en-US" dirty="0"/>
          </a:p>
        </p:txBody>
      </p:sp>
      <p:pic>
        <p:nvPicPr>
          <p:cNvPr id="5" name="Content Placeholder 4" descr="A picture containing text, clipart&#10;&#10;Description automatically generated">
            <a:extLst>
              <a:ext uri="{FF2B5EF4-FFF2-40B4-BE49-F238E27FC236}">
                <a16:creationId xmlns:a16="http://schemas.microsoft.com/office/drawing/2014/main" id="{8C42DA8B-7674-9A50-22A9-E21BEB432992}"/>
              </a:ext>
            </a:extLst>
          </p:cNvPr>
          <p:cNvPicPr>
            <a:picLocks noGrp="1" noChangeAspect="1"/>
          </p:cNvPicPr>
          <p:nvPr>
            <p:ph idx="1"/>
          </p:nvPr>
        </p:nvPicPr>
        <p:blipFill>
          <a:blip r:embed="rId3"/>
          <a:stretch>
            <a:fillRect/>
          </a:stretch>
        </p:blipFill>
        <p:spPr>
          <a:xfrm>
            <a:off x="8686136" y="2179674"/>
            <a:ext cx="2793685" cy="3389293"/>
          </a:xfrm>
        </p:spPr>
      </p:pic>
      <p:sp>
        <p:nvSpPr>
          <p:cNvPr id="7" name="TextBox 6">
            <a:extLst>
              <a:ext uri="{FF2B5EF4-FFF2-40B4-BE49-F238E27FC236}">
                <a16:creationId xmlns:a16="http://schemas.microsoft.com/office/drawing/2014/main" id="{DD3D63C0-5966-2FD3-A69B-BFB0F295DCC7}"/>
              </a:ext>
            </a:extLst>
          </p:cNvPr>
          <p:cNvSpPr txBox="1"/>
          <p:nvPr/>
        </p:nvSpPr>
        <p:spPr>
          <a:xfrm>
            <a:off x="413219" y="2345043"/>
            <a:ext cx="7473877" cy="2677656"/>
          </a:xfrm>
          <a:prstGeom prst="rect">
            <a:avLst/>
          </a:prstGeom>
          <a:noFill/>
        </p:spPr>
        <p:txBody>
          <a:bodyPr wrap="square">
            <a:spAutoFit/>
          </a:bodyPr>
          <a:lstStyle/>
          <a:p>
            <a:pPr algn="l" fontAlgn="base"/>
            <a:r>
              <a:rPr lang="es-ES" sz="2400" b="0" i="0" dirty="0">
                <a:solidFill>
                  <a:srgbClr val="003B68"/>
                </a:solidFill>
                <a:effectLst/>
              </a:rPr>
              <a:t>Los anticuerpos contra la tos ferina de la madre pasan de la madre vacunada al feto a través de la placenta. Esto le da al recién nacido cierta protección contra la tos ferina.</a:t>
            </a:r>
            <a:endParaRPr lang="es-ES" sz="2400" dirty="0">
              <a:solidFill>
                <a:srgbClr val="003B68"/>
              </a:solidFill>
            </a:endParaRPr>
          </a:p>
          <a:p>
            <a:pPr algn="l" fontAlgn="base"/>
            <a:endParaRPr lang="en-US" sz="2400" b="0" i="0" dirty="0">
              <a:solidFill>
                <a:srgbClr val="003B68"/>
              </a:solidFill>
              <a:effectLst/>
            </a:endParaRPr>
          </a:p>
          <a:p>
            <a:pPr algn="l" fontAlgn="base"/>
            <a:r>
              <a:rPr lang="es-ES" sz="2400" b="1" i="0" dirty="0">
                <a:solidFill>
                  <a:srgbClr val="0070C0"/>
                </a:solidFill>
                <a:effectLst/>
              </a:rPr>
              <a:t>La vacunación de la madre DESPUÉS del parto NO proporciona esta protección directa al bebé.</a:t>
            </a:r>
            <a:endParaRPr lang="en-US" sz="2400" b="1" i="0" dirty="0">
              <a:solidFill>
                <a:srgbClr val="0070C0"/>
              </a:solidFill>
              <a:effectLst/>
            </a:endParaRPr>
          </a:p>
        </p:txBody>
      </p:sp>
    </p:spTree>
    <p:extLst>
      <p:ext uri="{BB962C8B-B14F-4D97-AF65-F5344CB8AC3E}">
        <p14:creationId xmlns:p14="http://schemas.microsoft.com/office/powerpoint/2010/main" val="1098165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612A0D-0696-0EBE-B056-2B6BA1996082}"/>
              </a:ext>
            </a:extLst>
          </p:cNvPr>
          <p:cNvSpPr>
            <a:spLocks noGrp="1"/>
          </p:cNvSpPr>
          <p:nvPr>
            <p:ph idx="4294967295"/>
          </p:nvPr>
        </p:nvSpPr>
        <p:spPr>
          <a:xfrm>
            <a:off x="1262164" y="1561475"/>
            <a:ext cx="9667673" cy="4654500"/>
          </a:xfrm>
        </p:spPr>
        <p:txBody>
          <a:bodyPr>
            <a:noAutofit/>
          </a:bodyPr>
          <a:lstStyle/>
          <a:p>
            <a:pPr marL="0" indent="0" algn="ctr">
              <a:lnSpc>
                <a:spcPct val="120000"/>
              </a:lnSpc>
              <a:buNone/>
            </a:pPr>
            <a:r>
              <a:rPr lang="es-ES" sz="4200" b="1" dirty="0">
                <a:solidFill>
                  <a:srgbClr val="0070C0"/>
                </a:solidFill>
              </a:rPr>
              <a:t>Cuando recibe la vacuna </a:t>
            </a:r>
            <a:r>
              <a:rPr lang="es-ES" sz="4200" b="1" dirty="0" err="1">
                <a:solidFill>
                  <a:srgbClr val="0070C0"/>
                </a:solidFill>
              </a:rPr>
              <a:t>Tdap</a:t>
            </a:r>
            <a:r>
              <a:rPr lang="es-ES" sz="4200" b="1" dirty="0">
                <a:solidFill>
                  <a:srgbClr val="0070C0"/>
                </a:solidFill>
              </a:rPr>
              <a:t> durante el embarazo, le transmite anticuerpos a su bebé.</a:t>
            </a:r>
          </a:p>
          <a:p>
            <a:pPr marL="0" indent="0" algn="ctr">
              <a:lnSpc>
                <a:spcPct val="120000"/>
              </a:lnSpc>
              <a:buNone/>
            </a:pPr>
            <a:r>
              <a:rPr lang="es-ES" sz="4200" b="1" dirty="0">
                <a:solidFill>
                  <a:srgbClr val="0070C0"/>
                </a:solidFill>
              </a:rPr>
              <a:t>Es la mejor manera de proteger a su recién nacido de la tos ferina.</a:t>
            </a:r>
            <a:endParaRPr lang="en-US" sz="4200" b="1" dirty="0">
              <a:solidFill>
                <a:srgbClr val="0070C0"/>
              </a:solidFill>
            </a:endParaRPr>
          </a:p>
        </p:txBody>
      </p:sp>
    </p:spTree>
    <p:extLst>
      <p:ext uri="{BB962C8B-B14F-4D97-AF65-F5344CB8AC3E}">
        <p14:creationId xmlns:p14="http://schemas.microsoft.com/office/powerpoint/2010/main" val="800776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94AA-6894-9125-8289-C6230A720DC9}"/>
              </a:ext>
            </a:extLst>
          </p:cNvPr>
          <p:cNvSpPr>
            <a:spLocks noGrp="1"/>
          </p:cNvSpPr>
          <p:nvPr>
            <p:ph type="title"/>
          </p:nvPr>
        </p:nvSpPr>
        <p:spPr/>
        <p:txBody>
          <a:bodyPr/>
          <a:lstStyle/>
          <a:p>
            <a:r>
              <a:rPr lang="en-US" dirty="0"/>
              <a:t>Influenza (gripe)</a:t>
            </a:r>
          </a:p>
        </p:txBody>
      </p:sp>
      <p:sp>
        <p:nvSpPr>
          <p:cNvPr id="3" name="Content Placeholder 2">
            <a:extLst>
              <a:ext uri="{FF2B5EF4-FFF2-40B4-BE49-F238E27FC236}">
                <a16:creationId xmlns:a16="http://schemas.microsoft.com/office/drawing/2014/main" id="{0F40B4FF-656E-6072-6245-AB9F6FA3F694}"/>
              </a:ext>
            </a:extLst>
          </p:cNvPr>
          <p:cNvSpPr>
            <a:spLocks noGrp="1"/>
          </p:cNvSpPr>
          <p:nvPr>
            <p:ph idx="1"/>
          </p:nvPr>
        </p:nvSpPr>
        <p:spPr>
          <a:xfrm>
            <a:off x="1289070" y="2646848"/>
            <a:ext cx="9613861" cy="3599316"/>
          </a:xfrm>
        </p:spPr>
        <p:txBody>
          <a:bodyPr>
            <a:normAutofit/>
          </a:bodyPr>
          <a:lstStyle/>
          <a:p>
            <a:pPr marL="0" indent="0" algn="ctr">
              <a:buNone/>
            </a:pPr>
            <a:r>
              <a:rPr lang="es-ES" sz="4400" dirty="0">
                <a:solidFill>
                  <a:srgbClr val="202253"/>
                </a:solidFill>
              </a:rPr>
              <a:t>La gripe puede causar </a:t>
            </a:r>
            <a:r>
              <a:rPr lang="es-ES" sz="4400" i="1" dirty="0">
                <a:solidFill>
                  <a:srgbClr val="202253"/>
                </a:solidFill>
              </a:rPr>
              <a:t>problemas graves</a:t>
            </a:r>
            <a:r>
              <a:rPr lang="es-ES" sz="4400" dirty="0">
                <a:solidFill>
                  <a:srgbClr val="202253"/>
                </a:solidFill>
              </a:rPr>
              <a:t> al feto, al recién nacido o a la mujer embarazada.</a:t>
            </a:r>
            <a:endParaRPr lang="en-US" sz="4400" dirty="0">
              <a:solidFill>
                <a:srgbClr val="202253"/>
              </a:solidFill>
            </a:endParaRPr>
          </a:p>
        </p:txBody>
      </p:sp>
    </p:spTree>
    <p:extLst>
      <p:ext uri="{BB962C8B-B14F-4D97-AF65-F5344CB8AC3E}">
        <p14:creationId xmlns:p14="http://schemas.microsoft.com/office/powerpoint/2010/main" val="3094005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B60DD-9CE6-334F-65CF-D366C07A02F7}"/>
              </a:ext>
            </a:extLst>
          </p:cNvPr>
          <p:cNvSpPr>
            <a:spLocks noGrp="1"/>
          </p:cNvSpPr>
          <p:nvPr>
            <p:ph type="title"/>
          </p:nvPr>
        </p:nvSpPr>
        <p:spPr/>
        <p:txBody>
          <a:bodyPr/>
          <a:lstStyle/>
          <a:p>
            <a:r>
              <a:rPr lang="en-US" dirty="0"/>
              <a:t>AWHONN Tdap Vaccine Video </a:t>
            </a:r>
          </a:p>
        </p:txBody>
      </p:sp>
      <p:pic>
        <p:nvPicPr>
          <p:cNvPr id="4" name="Online Media 3" title="AWHONNTDAP Vaccine Video">
            <a:hlinkClick r:id="" action="ppaction://media"/>
            <a:extLst>
              <a:ext uri="{FF2B5EF4-FFF2-40B4-BE49-F238E27FC236}">
                <a16:creationId xmlns:a16="http://schemas.microsoft.com/office/drawing/2014/main" id="{734B9744-ACB6-D62F-67F2-0204D7DE6EA0}"/>
              </a:ext>
            </a:extLst>
          </p:cNvPr>
          <p:cNvPicPr>
            <a:picLocks noGrp="1" noRot="1" noChangeAspect="1"/>
          </p:cNvPicPr>
          <p:nvPr>
            <p:ph idx="1"/>
            <a:videoFile r:link="rId1"/>
          </p:nvPr>
        </p:nvPicPr>
        <p:blipFill>
          <a:blip r:embed="rId4"/>
          <a:stretch>
            <a:fillRect/>
          </a:stretch>
        </p:blipFill>
        <p:spPr>
          <a:xfrm>
            <a:off x="1318903" y="1762955"/>
            <a:ext cx="8788135" cy="4799923"/>
          </a:xfrm>
        </p:spPr>
      </p:pic>
    </p:spTree>
    <p:extLst>
      <p:ext uri="{BB962C8B-B14F-4D97-AF65-F5344CB8AC3E}">
        <p14:creationId xmlns:p14="http://schemas.microsoft.com/office/powerpoint/2010/main" val="2461555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91BB6-0360-9A9C-9692-2D94F2DF79E8}"/>
              </a:ext>
            </a:extLst>
          </p:cNvPr>
          <p:cNvSpPr>
            <a:spLocks noGrp="1"/>
          </p:cNvSpPr>
          <p:nvPr>
            <p:ph type="title"/>
          </p:nvPr>
        </p:nvSpPr>
        <p:spPr/>
        <p:txBody>
          <a:bodyPr/>
          <a:lstStyle/>
          <a:p>
            <a:r>
              <a:rPr lang="en-US" dirty="0"/>
              <a:t>Preguntas sobre Tdap</a:t>
            </a:r>
          </a:p>
        </p:txBody>
      </p:sp>
      <p:sp>
        <p:nvSpPr>
          <p:cNvPr id="3" name="Content Placeholder 2">
            <a:extLst>
              <a:ext uri="{FF2B5EF4-FFF2-40B4-BE49-F238E27FC236}">
                <a16:creationId xmlns:a16="http://schemas.microsoft.com/office/drawing/2014/main" id="{4C41B1C1-DB66-7901-B614-2C08568A5010}"/>
              </a:ext>
            </a:extLst>
          </p:cNvPr>
          <p:cNvSpPr>
            <a:spLocks noGrp="1"/>
          </p:cNvSpPr>
          <p:nvPr>
            <p:ph idx="1"/>
          </p:nvPr>
        </p:nvSpPr>
        <p:spPr>
          <a:xfrm>
            <a:off x="324795" y="1728753"/>
            <a:ext cx="7405271" cy="3599316"/>
          </a:xfrm>
        </p:spPr>
        <p:txBody>
          <a:bodyPr vert="horz" lIns="91440" tIns="45720" rIns="91440" bIns="45720" rtlCol="0" anchor="t">
            <a:noAutofit/>
          </a:bodyPr>
          <a:lstStyle/>
          <a:p>
            <a:pPr marL="0" indent="0" algn="l" fontAlgn="base" latinLnBrk="0">
              <a:buNone/>
            </a:pPr>
            <a:r>
              <a:rPr lang="es-ES" sz="2600" b="1" dirty="0">
                <a:solidFill>
                  <a:srgbClr val="0070C0"/>
                </a:solidFill>
              </a:rPr>
              <a:t>¿Cuándo es el mejor momento para recibir la vacuna </a:t>
            </a:r>
            <a:r>
              <a:rPr lang="es-ES" sz="2600" b="1" dirty="0" err="1">
                <a:solidFill>
                  <a:srgbClr val="0070C0"/>
                </a:solidFill>
              </a:rPr>
              <a:t>Tdap</a:t>
            </a:r>
            <a:r>
              <a:rPr lang="es-ES" sz="2600" b="1" dirty="0">
                <a:solidFill>
                  <a:srgbClr val="0070C0"/>
                </a:solidFill>
              </a:rPr>
              <a:t>?</a:t>
            </a:r>
            <a:endParaRPr lang="en-US" sz="2600" b="1" i="0" dirty="0">
              <a:solidFill>
                <a:srgbClr val="0070C0"/>
              </a:solidFill>
              <a:effectLst/>
            </a:endParaRPr>
          </a:p>
          <a:p>
            <a:pPr lvl="1" fontAlgn="base"/>
            <a:r>
              <a:rPr lang="es-ES" b="1" i="0" dirty="0">
                <a:solidFill>
                  <a:schemeClr val="bg1">
                    <a:lumMod val="50000"/>
                  </a:schemeClr>
                </a:solidFill>
                <a:effectLst/>
                <a:latin typeface="Trebuchet MS"/>
              </a:rPr>
              <a:t>La mayor cantidad de anticuerpos llega al bebé si la vacuna </a:t>
            </a:r>
            <a:r>
              <a:rPr lang="es-ES" b="1" i="0" dirty="0" err="1">
                <a:solidFill>
                  <a:schemeClr val="bg1">
                    <a:lumMod val="50000"/>
                  </a:schemeClr>
                </a:solidFill>
                <a:effectLst/>
                <a:latin typeface="Trebuchet MS"/>
              </a:rPr>
              <a:t>Tdap</a:t>
            </a:r>
            <a:r>
              <a:rPr lang="es-ES" b="1" i="0" dirty="0">
                <a:solidFill>
                  <a:schemeClr val="bg1">
                    <a:lumMod val="50000"/>
                  </a:schemeClr>
                </a:solidFill>
                <a:effectLst/>
                <a:latin typeface="Trebuchet MS"/>
              </a:rPr>
              <a:t> se administra entre </a:t>
            </a:r>
            <a:r>
              <a:rPr lang="es-ES" b="1" i="0" dirty="0">
                <a:solidFill>
                  <a:srgbClr val="00B050"/>
                </a:solidFill>
                <a:effectLst/>
                <a:latin typeface="Trebuchet MS"/>
              </a:rPr>
              <a:t>las semanas 27 y 36 de gestación</a:t>
            </a:r>
            <a:r>
              <a:rPr lang="es-ES" b="1" i="0" dirty="0">
                <a:solidFill>
                  <a:schemeClr val="bg1">
                    <a:lumMod val="50000"/>
                  </a:schemeClr>
                </a:solidFill>
                <a:effectLst/>
                <a:latin typeface="Trebuchet MS"/>
              </a:rPr>
              <a:t>, pero la </a:t>
            </a:r>
            <a:r>
              <a:rPr lang="es-ES" b="1" i="0" dirty="0" err="1">
                <a:solidFill>
                  <a:schemeClr val="bg1">
                    <a:lumMod val="50000"/>
                  </a:schemeClr>
                </a:solidFill>
                <a:effectLst/>
                <a:latin typeface="Trebuchet MS"/>
              </a:rPr>
              <a:t>Tdap</a:t>
            </a:r>
            <a:r>
              <a:rPr lang="es-ES" b="1" i="0" dirty="0">
                <a:solidFill>
                  <a:schemeClr val="bg1">
                    <a:lumMod val="50000"/>
                  </a:schemeClr>
                </a:solidFill>
                <a:effectLst/>
                <a:latin typeface="Trebuchet MS"/>
              </a:rPr>
              <a:t> se puede administrar en cualquier momento durante el embarazo.</a:t>
            </a:r>
          </a:p>
          <a:p>
            <a:pPr lvl="1" fontAlgn="base"/>
            <a:r>
              <a:rPr lang="es-ES" b="1" i="0" dirty="0">
                <a:solidFill>
                  <a:schemeClr val="bg1">
                    <a:lumMod val="50000"/>
                  </a:schemeClr>
                </a:solidFill>
                <a:effectLst/>
                <a:latin typeface="Trebuchet MS"/>
              </a:rPr>
              <a:t>Muchos consultorios administran la vacuna </a:t>
            </a:r>
            <a:r>
              <a:rPr lang="es-ES" b="1" i="0" dirty="0" err="1">
                <a:solidFill>
                  <a:schemeClr val="bg1">
                    <a:lumMod val="50000"/>
                  </a:schemeClr>
                </a:solidFill>
                <a:effectLst/>
                <a:latin typeface="Trebuchet MS"/>
              </a:rPr>
              <a:t>Tdap</a:t>
            </a:r>
            <a:r>
              <a:rPr lang="es-ES" b="1" i="0" dirty="0">
                <a:solidFill>
                  <a:schemeClr val="bg1">
                    <a:lumMod val="50000"/>
                  </a:schemeClr>
                </a:solidFill>
                <a:effectLst/>
                <a:latin typeface="Trebuchet MS"/>
              </a:rPr>
              <a:t> en la misma visita en la que realizan </a:t>
            </a:r>
            <a:r>
              <a:rPr lang="es-ES" b="1" i="0" dirty="0">
                <a:solidFill>
                  <a:srgbClr val="00B050"/>
                </a:solidFill>
                <a:effectLst/>
                <a:latin typeface="Trebuchet MS"/>
              </a:rPr>
              <a:t>la prueba de diabetes gestacional.</a:t>
            </a:r>
          </a:p>
          <a:p>
            <a:pPr lvl="1" fontAlgn="base"/>
            <a:r>
              <a:rPr lang="es-ES" b="1" i="0" dirty="0">
                <a:solidFill>
                  <a:schemeClr val="accent6">
                    <a:lumMod val="75000"/>
                  </a:schemeClr>
                </a:solidFill>
                <a:effectLst/>
                <a:latin typeface="Trebuchet MS"/>
              </a:rPr>
              <a:t>Si crees que para entonces no lo has recibido, pregunta al respecto.</a:t>
            </a:r>
            <a:endParaRPr lang="en-US" b="1" i="0" dirty="0">
              <a:solidFill>
                <a:srgbClr val="000000"/>
              </a:solidFill>
              <a:effectLst/>
              <a:latin typeface="Trebuchet MS"/>
            </a:endParaRPr>
          </a:p>
          <a:p>
            <a:pPr fontAlgn="base"/>
            <a:r>
              <a:rPr lang="es-ES" sz="2600" b="1" i="0" dirty="0">
                <a:solidFill>
                  <a:srgbClr val="0070C0"/>
                </a:solidFill>
                <a:effectLst/>
              </a:rPr>
              <a:t>¿Es segura la </a:t>
            </a:r>
            <a:r>
              <a:rPr lang="es-ES" sz="2600" b="1" i="0" dirty="0" err="1">
                <a:solidFill>
                  <a:srgbClr val="0070C0"/>
                </a:solidFill>
                <a:effectLst/>
              </a:rPr>
              <a:t>Tdap</a:t>
            </a:r>
            <a:r>
              <a:rPr lang="es-ES" sz="2600" b="1" i="0" dirty="0">
                <a:solidFill>
                  <a:srgbClr val="0070C0"/>
                </a:solidFill>
                <a:effectLst/>
              </a:rPr>
              <a:t> durante el embarazo?</a:t>
            </a:r>
            <a:endParaRPr lang="en-US" sz="2600" b="1" i="0" dirty="0">
              <a:solidFill>
                <a:srgbClr val="0070C0"/>
              </a:solidFill>
              <a:effectLst/>
            </a:endParaRPr>
          </a:p>
          <a:p>
            <a:pPr lvl="1"/>
            <a:r>
              <a:rPr lang="es-ES" b="1" dirty="0">
                <a:solidFill>
                  <a:schemeClr val="bg1">
                    <a:lumMod val="50000"/>
                  </a:schemeClr>
                </a:solidFill>
                <a:latin typeface="Trebuchet MS"/>
              </a:rPr>
              <a:t>¡Sí! Esto ha sido indagado y no hay efectos secundarios adicionales para la mujer o el feto cuando se administra la vacuna </a:t>
            </a:r>
            <a:r>
              <a:rPr lang="es-ES" b="1" dirty="0" err="1">
                <a:solidFill>
                  <a:schemeClr val="bg1">
                    <a:lumMod val="50000"/>
                  </a:schemeClr>
                </a:solidFill>
                <a:latin typeface="Trebuchet MS"/>
              </a:rPr>
              <a:t>Tdap</a:t>
            </a:r>
            <a:r>
              <a:rPr lang="es-ES" b="1" dirty="0">
                <a:solidFill>
                  <a:schemeClr val="bg1">
                    <a:lumMod val="50000"/>
                  </a:schemeClr>
                </a:solidFill>
                <a:latin typeface="Trebuchet MS"/>
              </a:rPr>
              <a:t> durante el embarazo.</a:t>
            </a:r>
            <a:endParaRPr lang="en-US" b="1" dirty="0">
              <a:solidFill>
                <a:schemeClr val="bg1">
                  <a:lumMod val="50000"/>
                </a:schemeClr>
              </a:solidFill>
              <a:latin typeface="Trebuchet MS"/>
            </a:endParaRPr>
          </a:p>
        </p:txBody>
      </p:sp>
      <p:pic>
        <p:nvPicPr>
          <p:cNvPr id="5" name="Picture 4" descr="A picture containing text, person, person&#10;&#10;Description automatically generated">
            <a:extLst>
              <a:ext uri="{FF2B5EF4-FFF2-40B4-BE49-F238E27FC236}">
                <a16:creationId xmlns:a16="http://schemas.microsoft.com/office/drawing/2014/main" id="{CD27144A-D022-3BD6-B7B9-51947143C5E9}"/>
              </a:ext>
            </a:extLst>
          </p:cNvPr>
          <p:cNvPicPr>
            <a:picLocks noChangeAspect="1"/>
          </p:cNvPicPr>
          <p:nvPr/>
        </p:nvPicPr>
        <p:blipFill>
          <a:blip r:embed="rId3"/>
          <a:stretch>
            <a:fillRect/>
          </a:stretch>
        </p:blipFill>
        <p:spPr>
          <a:xfrm>
            <a:off x="7730066" y="2515808"/>
            <a:ext cx="4342192" cy="4342192"/>
          </a:xfrm>
          <a:prstGeom prst="rect">
            <a:avLst/>
          </a:prstGeom>
        </p:spPr>
      </p:pic>
    </p:spTree>
    <p:extLst>
      <p:ext uri="{BB962C8B-B14F-4D97-AF65-F5344CB8AC3E}">
        <p14:creationId xmlns:p14="http://schemas.microsoft.com/office/powerpoint/2010/main" val="4277810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3E2952-6F22-EEC9-5B2B-C778FB5F69F4}"/>
              </a:ext>
            </a:extLst>
          </p:cNvPr>
          <p:cNvSpPr>
            <a:spLocks noGrp="1"/>
          </p:cNvSpPr>
          <p:nvPr>
            <p:ph type="title"/>
          </p:nvPr>
        </p:nvSpPr>
        <p:spPr>
          <a:xfrm>
            <a:off x="3116645" y="2883606"/>
            <a:ext cx="6114904" cy="1090788"/>
          </a:xfrm>
        </p:spPr>
        <p:txBody>
          <a:bodyPr/>
          <a:lstStyle/>
          <a:p>
            <a:r>
              <a:rPr lang="es-ES" sz="6600" dirty="0"/>
              <a:t>Respuestas a</a:t>
            </a:r>
            <a:br>
              <a:rPr lang="es-ES" sz="6600" dirty="0"/>
            </a:br>
            <a:r>
              <a:rPr lang="es-ES" sz="6600" dirty="0"/>
              <a:t> 6 preguntas sobre vacunas</a:t>
            </a:r>
            <a:endParaRPr lang="en-US" sz="6600" dirty="0"/>
          </a:p>
        </p:txBody>
      </p:sp>
    </p:spTree>
    <p:extLst>
      <p:ext uri="{BB962C8B-B14F-4D97-AF65-F5344CB8AC3E}">
        <p14:creationId xmlns:p14="http://schemas.microsoft.com/office/powerpoint/2010/main" val="969852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9B13-6432-2D5A-EA8D-D38AC3E7B1C3}"/>
              </a:ext>
            </a:extLst>
          </p:cNvPr>
          <p:cNvSpPr>
            <a:spLocks noGrp="1"/>
          </p:cNvSpPr>
          <p:nvPr>
            <p:ph type="title"/>
          </p:nvPr>
        </p:nvSpPr>
        <p:spPr>
          <a:xfrm>
            <a:off x="247849" y="295122"/>
            <a:ext cx="9613861" cy="1080938"/>
          </a:xfrm>
        </p:spPr>
        <p:txBody>
          <a:bodyPr/>
          <a:lstStyle/>
          <a:p>
            <a:r>
              <a:rPr lang="es-ES" dirty="0"/>
              <a:t>6 preguntas comunes sobre las vacunas</a:t>
            </a:r>
            <a:endParaRPr lang="en-US" dirty="0"/>
          </a:p>
        </p:txBody>
      </p:sp>
      <p:sp>
        <p:nvSpPr>
          <p:cNvPr id="3" name="Content Placeholder 2">
            <a:extLst>
              <a:ext uri="{FF2B5EF4-FFF2-40B4-BE49-F238E27FC236}">
                <a16:creationId xmlns:a16="http://schemas.microsoft.com/office/drawing/2014/main" id="{C9E2ABE1-30D2-75CF-B004-ED15CD630F58}"/>
              </a:ext>
            </a:extLst>
          </p:cNvPr>
          <p:cNvSpPr>
            <a:spLocks noGrp="1"/>
          </p:cNvSpPr>
          <p:nvPr>
            <p:ph idx="1"/>
          </p:nvPr>
        </p:nvSpPr>
        <p:spPr>
          <a:xfrm>
            <a:off x="617499" y="1770190"/>
            <a:ext cx="10384484" cy="4679247"/>
          </a:xfrm>
        </p:spPr>
        <p:txBody>
          <a:bodyPr vert="horz" lIns="91440" tIns="45720" rIns="91440" bIns="45720" rtlCol="0" anchor="t">
            <a:noAutofit/>
          </a:bodyPr>
          <a:lstStyle/>
          <a:p>
            <a:pPr>
              <a:lnSpc>
                <a:spcPct val="100000"/>
              </a:lnSpc>
            </a:pPr>
            <a:r>
              <a:rPr lang="es-ES" sz="2800" b="1" dirty="0">
                <a:solidFill>
                  <a:srgbClr val="0070C0"/>
                </a:solidFill>
              </a:rPr>
              <a:t>"No creo en las vacunas".</a:t>
            </a:r>
          </a:p>
          <a:p>
            <a:pPr>
              <a:lnSpc>
                <a:spcPct val="100000"/>
              </a:lnSpc>
            </a:pPr>
            <a:r>
              <a:rPr lang="es-ES" sz="2800" b="1" dirty="0">
                <a:solidFill>
                  <a:srgbClr val="0070C0"/>
                </a:solidFill>
              </a:rPr>
              <a:t>"No me preocupa la gripe o la tos ferina".</a:t>
            </a:r>
          </a:p>
          <a:p>
            <a:pPr>
              <a:lnSpc>
                <a:spcPct val="100000"/>
              </a:lnSpc>
            </a:pPr>
            <a:r>
              <a:rPr lang="es-ES" sz="2800" b="1" dirty="0">
                <a:solidFill>
                  <a:srgbClr val="0070C0"/>
                </a:solidFill>
              </a:rPr>
              <a:t>"Me preocupan los efectos secundarios de la vacuna si se administra durante el embarazo".</a:t>
            </a:r>
          </a:p>
          <a:p>
            <a:pPr>
              <a:lnSpc>
                <a:spcPct val="100000"/>
              </a:lnSpc>
            </a:pPr>
            <a:r>
              <a:rPr lang="es-ES" sz="2800" b="1" dirty="0">
                <a:solidFill>
                  <a:srgbClr val="0070C0"/>
                </a:solidFill>
              </a:rPr>
              <a:t>“¿No puedo vacunarme simplemente después del parto?”</a:t>
            </a:r>
          </a:p>
          <a:p>
            <a:pPr>
              <a:lnSpc>
                <a:spcPct val="100000"/>
              </a:lnSpc>
            </a:pPr>
            <a:r>
              <a:rPr lang="es-ES" sz="2800" b="1" dirty="0">
                <a:solidFill>
                  <a:srgbClr val="0070C0"/>
                </a:solidFill>
              </a:rPr>
              <a:t>“¿No es suficiente con asegurarme de que todas las personas que rodean a mi bebé estén vacunadas?”</a:t>
            </a:r>
          </a:p>
          <a:p>
            <a:pPr>
              <a:lnSpc>
                <a:spcPct val="100000"/>
              </a:lnSpc>
            </a:pPr>
            <a:r>
              <a:rPr lang="es-ES" sz="2800" b="1" dirty="0">
                <a:solidFill>
                  <a:srgbClr val="0070C0"/>
                </a:solidFill>
              </a:rPr>
              <a:t>“Si planeo amamantar, ¿aun así debo vacunarme durante el embarazo?”</a:t>
            </a:r>
            <a:endParaRPr lang="en-US" sz="2800" b="1" dirty="0">
              <a:solidFill>
                <a:srgbClr val="0070C0"/>
              </a:solidFill>
            </a:endParaRPr>
          </a:p>
        </p:txBody>
      </p:sp>
    </p:spTree>
    <p:extLst>
      <p:ext uri="{BB962C8B-B14F-4D97-AF65-F5344CB8AC3E}">
        <p14:creationId xmlns:p14="http://schemas.microsoft.com/office/powerpoint/2010/main" val="2930066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77588-8790-8267-EE6B-1B7645680CC9}"/>
              </a:ext>
            </a:extLst>
          </p:cNvPr>
          <p:cNvSpPr>
            <a:spLocks noGrp="1"/>
          </p:cNvSpPr>
          <p:nvPr>
            <p:ph type="title"/>
          </p:nvPr>
        </p:nvSpPr>
        <p:spPr/>
        <p:txBody>
          <a:bodyPr/>
          <a:lstStyle/>
          <a:p>
            <a:r>
              <a:rPr lang="es-ES" dirty="0"/>
              <a:t>"No creo en las vacunas".</a:t>
            </a:r>
            <a:endParaRPr lang="en-US" dirty="0"/>
          </a:p>
        </p:txBody>
      </p:sp>
      <p:pic>
        <p:nvPicPr>
          <p:cNvPr id="5" name="Content Placeholder 4" descr="A silhouette of a person and person&#10;&#10;Description automatically generated with low confidence">
            <a:extLst>
              <a:ext uri="{FF2B5EF4-FFF2-40B4-BE49-F238E27FC236}">
                <a16:creationId xmlns:a16="http://schemas.microsoft.com/office/drawing/2014/main" id="{BFE08B37-6CCD-05C2-DBEC-71B04E6824B7}"/>
              </a:ext>
            </a:extLst>
          </p:cNvPr>
          <p:cNvPicPr>
            <a:picLocks noGrp="1" noChangeAspect="1"/>
          </p:cNvPicPr>
          <p:nvPr>
            <p:ph idx="1"/>
          </p:nvPr>
        </p:nvPicPr>
        <p:blipFill>
          <a:blip r:embed="rId3"/>
          <a:stretch>
            <a:fillRect/>
          </a:stretch>
        </p:blipFill>
        <p:spPr>
          <a:xfrm>
            <a:off x="617500" y="1861373"/>
            <a:ext cx="3138071" cy="4701505"/>
          </a:xfrm>
        </p:spPr>
      </p:pic>
      <p:sp>
        <p:nvSpPr>
          <p:cNvPr id="7" name="TextBox 6">
            <a:extLst>
              <a:ext uri="{FF2B5EF4-FFF2-40B4-BE49-F238E27FC236}">
                <a16:creationId xmlns:a16="http://schemas.microsoft.com/office/drawing/2014/main" id="{54AD8A77-E27A-5DD4-201A-F1ADD9FE06FC}"/>
              </a:ext>
            </a:extLst>
          </p:cNvPr>
          <p:cNvSpPr txBox="1"/>
          <p:nvPr/>
        </p:nvSpPr>
        <p:spPr>
          <a:xfrm>
            <a:off x="4735361" y="2497107"/>
            <a:ext cx="6581552" cy="3046988"/>
          </a:xfrm>
          <a:prstGeom prst="rect">
            <a:avLst/>
          </a:prstGeom>
          <a:noFill/>
        </p:spPr>
        <p:txBody>
          <a:bodyPr wrap="square" lIns="91440" tIns="45720" rIns="91440" bIns="45720" anchor="t">
            <a:spAutoFit/>
          </a:bodyPr>
          <a:lstStyle/>
          <a:p>
            <a:r>
              <a:rPr lang="es-ES" sz="3200" b="1" dirty="0">
                <a:solidFill>
                  <a:srgbClr val="00B050"/>
                </a:solidFill>
              </a:rPr>
              <a:t>Tu cuerpo es diferente durante el embarazo. </a:t>
            </a:r>
            <a:r>
              <a:rPr lang="es-ES" sz="3200" b="1" dirty="0">
                <a:solidFill>
                  <a:schemeClr val="bg1">
                    <a:lumMod val="50000"/>
                  </a:schemeClr>
                </a:solidFill>
              </a:rPr>
              <a:t>Lo más importante es que recibir la vacuna contra la gripe y la </a:t>
            </a:r>
            <a:r>
              <a:rPr lang="es-ES" sz="3200" b="1" dirty="0" err="1">
                <a:solidFill>
                  <a:schemeClr val="bg1">
                    <a:lumMod val="50000"/>
                  </a:schemeClr>
                </a:solidFill>
              </a:rPr>
              <a:t>Tdap</a:t>
            </a:r>
            <a:r>
              <a:rPr lang="es-ES" sz="3200" b="1" dirty="0">
                <a:solidFill>
                  <a:schemeClr val="bg1">
                    <a:lumMod val="50000"/>
                  </a:schemeClr>
                </a:solidFill>
              </a:rPr>
              <a:t> puede brindar a tu bebé protección temprana contra enfermedades graves.</a:t>
            </a:r>
            <a:endParaRPr lang="en-US" sz="3200" b="1" dirty="0">
              <a:solidFill>
                <a:schemeClr val="bg1">
                  <a:lumMod val="50000"/>
                </a:schemeClr>
              </a:solidFill>
            </a:endParaRPr>
          </a:p>
        </p:txBody>
      </p:sp>
    </p:spTree>
    <p:extLst>
      <p:ext uri="{BB962C8B-B14F-4D97-AF65-F5344CB8AC3E}">
        <p14:creationId xmlns:p14="http://schemas.microsoft.com/office/powerpoint/2010/main" val="3948534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040E-6F0A-9B2A-48AA-0A35D5434779}"/>
              </a:ext>
            </a:extLst>
          </p:cNvPr>
          <p:cNvSpPr>
            <a:spLocks noGrp="1"/>
          </p:cNvSpPr>
          <p:nvPr>
            <p:ph type="title"/>
          </p:nvPr>
        </p:nvSpPr>
        <p:spPr>
          <a:xfrm>
            <a:off x="437745" y="246484"/>
            <a:ext cx="9034859" cy="1080938"/>
          </a:xfrm>
        </p:spPr>
        <p:txBody>
          <a:bodyPr>
            <a:normAutofit fontScale="90000"/>
          </a:bodyPr>
          <a:lstStyle/>
          <a:p>
            <a:r>
              <a:rPr lang="es-ES" dirty="0"/>
              <a:t>"No estoy preocupada por la gripe o la tos ferina".</a:t>
            </a:r>
            <a:endParaRPr lang="en-US" dirty="0"/>
          </a:p>
        </p:txBody>
      </p:sp>
      <p:pic>
        <p:nvPicPr>
          <p:cNvPr id="5" name="Content Placeholder 4" descr="A picture containing indoor, wall, ceiling, floor&#10;&#10;Description automatically generated">
            <a:extLst>
              <a:ext uri="{FF2B5EF4-FFF2-40B4-BE49-F238E27FC236}">
                <a16:creationId xmlns:a16="http://schemas.microsoft.com/office/drawing/2014/main" id="{582B8879-8A0F-3000-2079-0EF08EDB210C}"/>
              </a:ext>
            </a:extLst>
          </p:cNvPr>
          <p:cNvPicPr>
            <a:picLocks noGrp="1" noChangeAspect="1"/>
          </p:cNvPicPr>
          <p:nvPr>
            <p:ph idx="1"/>
          </p:nvPr>
        </p:nvPicPr>
        <p:blipFill>
          <a:blip r:embed="rId3"/>
          <a:stretch>
            <a:fillRect/>
          </a:stretch>
        </p:blipFill>
        <p:spPr>
          <a:xfrm>
            <a:off x="617500" y="2174100"/>
            <a:ext cx="5289665" cy="3598862"/>
          </a:xfrm>
        </p:spPr>
      </p:pic>
      <p:sp>
        <p:nvSpPr>
          <p:cNvPr id="7" name="TextBox 6">
            <a:extLst>
              <a:ext uri="{FF2B5EF4-FFF2-40B4-BE49-F238E27FC236}">
                <a16:creationId xmlns:a16="http://schemas.microsoft.com/office/drawing/2014/main" id="{D64632BC-F55A-94D9-41C6-0CD2808DF5A1}"/>
              </a:ext>
            </a:extLst>
          </p:cNvPr>
          <p:cNvSpPr txBox="1"/>
          <p:nvPr/>
        </p:nvSpPr>
        <p:spPr>
          <a:xfrm>
            <a:off x="6507126" y="2233532"/>
            <a:ext cx="5067374" cy="4031873"/>
          </a:xfrm>
          <a:prstGeom prst="rect">
            <a:avLst/>
          </a:prstGeom>
          <a:noFill/>
        </p:spPr>
        <p:txBody>
          <a:bodyPr wrap="square" lIns="91440" tIns="45720" rIns="91440" bIns="45720" anchor="t">
            <a:spAutoFit/>
          </a:bodyPr>
          <a:lstStyle/>
          <a:p>
            <a:r>
              <a:rPr lang="es-ES" sz="3200" b="1" dirty="0">
                <a:solidFill>
                  <a:schemeClr val="bg1">
                    <a:lumMod val="50000"/>
                  </a:schemeClr>
                </a:solidFill>
              </a:rPr>
              <a:t>La gripe y la tos ferina son muy peligrosas para los bebés pequeños e incluso pueden ser mortales. </a:t>
            </a:r>
            <a:r>
              <a:rPr lang="es-ES" sz="3200" b="1" dirty="0">
                <a:solidFill>
                  <a:srgbClr val="00B050"/>
                </a:solidFill>
              </a:rPr>
              <a:t>Incluso las mujeres sanas pueden acabar en el hospital si contraen la gripe.</a:t>
            </a:r>
            <a:endParaRPr lang="en-US" sz="3200" b="1" dirty="0">
              <a:solidFill>
                <a:srgbClr val="00B050"/>
              </a:solidFill>
            </a:endParaRPr>
          </a:p>
        </p:txBody>
      </p:sp>
    </p:spTree>
    <p:extLst>
      <p:ext uri="{BB962C8B-B14F-4D97-AF65-F5344CB8AC3E}">
        <p14:creationId xmlns:p14="http://schemas.microsoft.com/office/powerpoint/2010/main" val="3291048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8197-87B9-9A10-220B-D7ED825E2875}"/>
              </a:ext>
            </a:extLst>
          </p:cNvPr>
          <p:cNvSpPr>
            <a:spLocks noGrp="1"/>
          </p:cNvSpPr>
          <p:nvPr>
            <p:ph type="title"/>
          </p:nvPr>
        </p:nvSpPr>
        <p:spPr>
          <a:xfrm>
            <a:off x="617501" y="295123"/>
            <a:ext cx="9613861" cy="1080938"/>
          </a:xfrm>
        </p:spPr>
        <p:txBody>
          <a:bodyPr>
            <a:normAutofit/>
          </a:bodyPr>
          <a:lstStyle/>
          <a:p>
            <a:r>
              <a:rPr lang="es-ES" sz="3200" dirty="0"/>
              <a:t>"Me preocupan los efectos secundarios de la vacuna si se administra durante el embarazo".</a:t>
            </a:r>
            <a:endParaRPr lang="en-US" sz="3200" dirty="0"/>
          </a:p>
        </p:txBody>
      </p:sp>
      <p:sp>
        <p:nvSpPr>
          <p:cNvPr id="3" name="Content Placeholder 2">
            <a:extLst>
              <a:ext uri="{FF2B5EF4-FFF2-40B4-BE49-F238E27FC236}">
                <a16:creationId xmlns:a16="http://schemas.microsoft.com/office/drawing/2014/main" id="{B21ED844-BD7C-8929-C746-84D5047425F4}"/>
              </a:ext>
            </a:extLst>
          </p:cNvPr>
          <p:cNvSpPr>
            <a:spLocks noGrp="1"/>
          </p:cNvSpPr>
          <p:nvPr>
            <p:ph idx="1"/>
          </p:nvPr>
        </p:nvSpPr>
        <p:spPr>
          <a:xfrm>
            <a:off x="379785" y="2664587"/>
            <a:ext cx="5197750" cy="2666704"/>
          </a:xfrm>
        </p:spPr>
        <p:txBody>
          <a:bodyPr>
            <a:noAutofit/>
          </a:bodyPr>
          <a:lstStyle/>
          <a:p>
            <a:pPr marL="0" indent="0" algn="ctr">
              <a:buNone/>
            </a:pPr>
            <a:r>
              <a:rPr lang="es-ES" sz="3200" b="1" dirty="0">
                <a:solidFill>
                  <a:schemeClr val="bg1">
                    <a:lumMod val="50000"/>
                  </a:schemeClr>
                </a:solidFill>
              </a:rPr>
              <a:t>La mayoría de los efectos secundarios de las vacunas contra la gripe y la tos ferina son leves y duran uno o dos días.</a:t>
            </a:r>
            <a:endParaRPr lang="en-US" sz="3200" b="1" dirty="0">
              <a:solidFill>
                <a:schemeClr val="bg1">
                  <a:lumMod val="50000"/>
                </a:schemeClr>
              </a:solidFill>
            </a:endParaRPr>
          </a:p>
        </p:txBody>
      </p:sp>
      <p:pic>
        <p:nvPicPr>
          <p:cNvPr id="5" name="Picture 4" descr="A picture containing clothing, protective garment&#10;&#10;Description automatically generated">
            <a:extLst>
              <a:ext uri="{FF2B5EF4-FFF2-40B4-BE49-F238E27FC236}">
                <a16:creationId xmlns:a16="http://schemas.microsoft.com/office/drawing/2014/main" id="{98BFD570-90E9-4A00-A721-5CD7AF8D9BA7}"/>
              </a:ext>
            </a:extLst>
          </p:cNvPr>
          <p:cNvPicPr>
            <a:picLocks noChangeAspect="1"/>
          </p:cNvPicPr>
          <p:nvPr/>
        </p:nvPicPr>
        <p:blipFill>
          <a:blip r:embed="rId3"/>
          <a:stretch>
            <a:fillRect/>
          </a:stretch>
        </p:blipFill>
        <p:spPr>
          <a:xfrm>
            <a:off x="5965373" y="2173468"/>
            <a:ext cx="5846842" cy="3887097"/>
          </a:xfrm>
          <a:prstGeom prst="rect">
            <a:avLst/>
          </a:prstGeom>
        </p:spPr>
      </p:pic>
    </p:spTree>
    <p:extLst>
      <p:ext uri="{BB962C8B-B14F-4D97-AF65-F5344CB8AC3E}">
        <p14:creationId xmlns:p14="http://schemas.microsoft.com/office/powerpoint/2010/main" val="1091894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F201-1917-F194-8F6C-2ACD203B0BBA}"/>
              </a:ext>
            </a:extLst>
          </p:cNvPr>
          <p:cNvSpPr>
            <a:spLocks noGrp="1"/>
          </p:cNvSpPr>
          <p:nvPr>
            <p:ph type="title"/>
          </p:nvPr>
        </p:nvSpPr>
        <p:spPr/>
        <p:txBody>
          <a:bodyPr>
            <a:normAutofit fontScale="90000"/>
          </a:bodyPr>
          <a:lstStyle/>
          <a:p>
            <a:r>
              <a:rPr lang="es-ES" dirty="0"/>
              <a:t>“¿No puedo vacunarme simplemente después del parto?”</a:t>
            </a:r>
            <a:endParaRPr lang="en-US" dirty="0"/>
          </a:p>
        </p:txBody>
      </p:sp>
      <p:pic>
        <p:nvPicPr>
          <p:cNvPr id="5" name="Content Placeholder 4" descr="A picture containing indoor, person, laying, bed&#10;&#10;Description automatically generated">
            <a:extLst>
              <a:ext uri="{FF2B5EF4-FFF2-40B4-BE49-F238E27FC236}">
                <a16:creationId xmlns:a16="http://schemas.microsoft.com/office/drawing/2014/main" id="{77077161-8A52-6382-9709-C61A8370196A}"/>
              </a:ext>
            </a:extLst>
          </p:cNvPr>
          <p:cNvPicPr>
            <a:picLocks noGrp="1" noChangeAspect="1"/>
          </p:cNvPicPr>
          <p:nvPr>
            <p:ph idx="1"/>
          </p:nvPr>
        </p:nvPicPr>
        <p:blipFill>
          <a:blip r:embed="rId3"/>
          <a:stretch>
            <a:fillRect/>
          </a:stretch>
        </p:blipFill>
        <p:spPr>
          <a:xfrm>
            <a:off x="617500" y="1877347"/>
            <a:ext cx="2944407" cy="4416611"/>
          </a:xfrm>
        </p:spPr>
      </p:pic>
      <p:sp>
        <p:nvSpPr>
          <p:cNvPr id="7" name="TextBox 6">
            <a:extLst>
              <a:ext uri="{FF2B5EF4-FFF2-40B4-BE49-F238E27FC236}">
                <a16:creationId xmlns:a16="http://schemas.microsoft.com/office/drawing/2014/main" id="{907BAE0D-2301-7676-15DC-86B59C1AAD5C}"/>
              </a:ext>
            </a:extLst>
          </p:cNvPr>
          <p:cNvSpPr txBox="1"/>
          <p:nvPr/>
        </p:nvSpPr>
        <p:spPr>
          <a:xfrm>
            <a:off x="4335426" y="1877347"/>
            <a:ext cx="7126472" cy="4401205"/>
          </a:xfrm>
          <a:prstGeom prst="rect">
            <a:avLst/>
          </a:prstGeom>
          <a:noFill/>
        </p:spPr>
        <p:txBody>
          <a:bodyPr wrap="square" lIns="91440" tIns="45720" rIns="91440" bIns="45720" anchor="t">
            <a:spAutoFit/>
          </a:bodyPr>
          <a:lstStyle/>
          <a:p>
            <a:pPr marL="342900" indent="-342900" fontAlgn="base">
              <a:buFont typeface="Arial" panose="020B0604020202020204" pitchFamily="34" charset="0"/>
              <a:buChar char="•"/>
            </a:pPr>
            <a:r>
              <a:rPr lang="es-ES" sz="2800" b="1" dirty="0">
                <a:solidFill>
                  <a:schemeClr val="bg1">
                    <a:lumMod val="50000"/>
                  </a:schemeClr>
                </a:solidFill>
              </a:rPr>
              <a:t>Las vacunas que reciba durante el embarazo ayudarán a protegerla a usted y a su bebé durante los primeros meses de vida, </a:t>
            </a:r>
            <a:r>
              <a:rPr lang="es-ES" sz="2800" b="1" dirty="0">
                <a:solidFill>
                  <a:srgbClr val="0070C0"/>
                </a:solidFill>
              </a:rPr>
              <a:t>cuando los bebés aún no pueden recibir sus propias vacunas</a:t>
            </a:r>
            <a:r>
              <a:rPr lang="es-ES" sz="2800" b="1" dirty="0">
                <a:solidFill>
                  <a:schemeClr val="bg1">
                    <a:lumMod val="50000"/>
                  </a:schemeClr>
                </a:solidFill>
              </a:rPr>
              <a:t>.</a:t>
            </a:r>
          </a:p>
          <a:p>
            <a:pPr marL="342900" indent="-342900" fontAlgn="base">
              <a:buFont typeface="Arial" panose="020B0604020202020204" pitchFamily="34" charset="0"/>
              <a:buChar char="•"/>
            </a:pPr>
            <a:endParaRPr lang="es-ES" sz="2800" b="1" dirty="0">
              <a:solidFill>
                <a:schemeClr val="bg1">
                  <a:lumMod val="50000"/>
                </a:schemeClr>
              </a:solidFill>
            </a:endParaRPr>
          </a:p>
          <a:p>
            <a:pPr marL="342900" indent="-342900" fontAlgn="base">
              <a:buFont typeface="Arial" panose="020B0604020202020204" pitchFamily="34" charset="0"/>
              <a:buChar char="•"/>
            </a:pPr>
            <a:r>
              <a:rPr lang="es-ES" sz="2800" b="1" dirty="0">
                <a:solidFill>
                  <a:schemeClr val="bg1">
                    <a:lumMod val="50000"/>
                  </a:schemeClr>
                </a:solidFill>
              </a:rPr>
              <a:t>Más tarde, los bebés recibirán sus propias vacunas cuando sus anticuerpos los abandonen.</a:t>
            </a:r>
            <a:br>
              <a:rPr lang="en-US" sz="2800" b="1" dirty="0">
                <a:solidFill>
                  <a:srgbClr val="003B68"/>
                </a:solidFill>
              </a:rPr>
            </a:br>
            <a:endParaRPr lang="en-US" sz="2800" b="1" dirty="0">
              <a:solidFill>
                <a:srgbClr val="003B68"/>
              </a:solidFill>
            </a:endParaRPr>
          </a:p>
        </p:txBody>
      </p:sp>
    </p:spTree>
    <p:extLst>
      <p:ext uri="{BB962C8B-B14F-4D97-AF65-F5344CB8AC3E}">
        <p14:creationId xmlns:p14="http://schemas.microsoft.com/office/powerpoint/2010/main" val="3542295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1C5C-7418-A28A-8C2B-CC728F81E1D4}"/>
              </a:ext>
            </a:extLst>
          </p:cNvPr>
          <p:cNvSpPr>
            <a:spLocks noGrp="1"/>
          </p:cNvSpPr>
          <p:nvPr>
            <p:ph type="title"/>
          </p:nvPr>
        </p:nvSpPr>
        <p:spPr>
          <a:xfrm>
            <a:off x="189483" y="295122"/>
            <a:ext cx="10151019" cy="1080938"/>
          </a:xfrm>
        </p:spPr>
        <p:txBody>
          <a:bodyPr>
            <a:noAutofit/>
          </a:bodyPr>
          <a:lstStyle/>
          <a:p>
            <a:r>
              <a:rPr lang="es-ES" sz="3200" dirty="0"/>
              <a:t>“¿No es suficiente con asegurarme de que todas las personas que rodean a mi bebé estén vacunadas?”</a:t>
            </a:r>
            <a:endParaRPr lang="en-US" sz="3200" dirty="0"/>
          </a:p>
        </p:txBody>
      </p:sp>
      <p:pic>
        <p:nvPicPr>
          <p:cNvPr id="5" name="Content Placeholder 4" descr="A picture containing text, ceiling, scene, marketplace&#10;&#10;Description automatically generated">
            <a:extLst>
              <a:ext uri="{FF2B5EF4-FFF2-40B4-BE49-F238E27FC236}">
                <a16:creationId xmlns:a16="http://schemas.microsoft.com/office/drawing/2014/main" id="{D5DD910B-6376-B2CA-82ED-41EB2D0A5D72}"/>
              </a:ext>
            </a:extLst>
          </p:cNvPr>
          <p:cNvPicPr>
            <a:picLocks noGrp="1" noChangeAspect="1"/>
          </p:cNvPicPr>
          <p:nvPr>
            <p:ph idx="1"/>
          </p:nvPr>
        </p:nvPicPr>
        <p:blipFill>
          <a:blip r:embed="rId3"/>
          <a:stretch>
            <a:fillRect/>
          </a:stretch>
        </p:blipFill>
        <p:spPr>
          <a:xfrm>
            <a:off x="6193276" y="2081480"/>
            <a:ext cx="5398293" cy="3598862"/>
          </a:xfrm>
        </p:spPr>
      </p:pic>
      <p:sp>
        <p:nvSpPr>
          <p:cNvPr id="7" name="TextBox 6">
            <a:extLst>
              <a:ext uri="{FF2B5EF4-FFF2-40B4-BE49-F238E27FC236}">
                <a16:creationId xmlns:a16="http://schemas.microsoft.com/office/drawing/2014/main" id="{5B8918CD-0B57-75A3-1212-9F23ECA29784}"/>
              </a:ext>
            </a:extLst>
          </p:cNvPr>
          <p:cNvSpPr txBox="1"/>
          <p:nvPr/>
        </p:nvSpPr>
        <p:spPr>
          <a:xfrm>
            <a:off x="364129" y="1964748"/>
            <a:ext cx="5398294" cy="4401205"/>
          </a:xfrm>
          <a:prstGeom prst="rect">
            <a:avLst/>
          </a:prstGeom>
          <a:noFill/>
        </p:spPr>
        <p:txBody>
          <a:bodyPr wrap="square" lIns="91440" tIns="45720" rIns="91440" bIns="45720" anchor="t">
            <a:spAutoFit/>
          </a:bodyPr>
          <a:lstStyle/>
          <a:p>
            <a:pPr algn="l" fontAlgn="base"/>
            <a:r>
              <a:rPr lang="es-ES" sz="2800" b="1" i="0" dirty="0">
                <a:solidFill>
                  <a:schemeClr val="bg1">
                    <a:lumMod val="50000"/>
                  </a:schemeClr>
                </a:solidFill>
                <a:effectLst/>
              </a:rPr>
              <a:t>Es casi imposible asegurarse de que nadie alrededor de su bebé le transmita la gripe o la tos ferina.</a:t>
            </a:r>
          </a:p>
          <a:p>
            <a:pPr algn="l" fontAlgn="base"/>
            <a:endParaRPr lang="es-ES" sz="2400" b="1" i="0" dirty="0">
              <a:solidFill>
                <a:schemeClr val="bg1">
                  <a:lumMod val="50000"/>
                </a:schemeClr>
              </a:solidFill>
              <a:effectLst/>
            </a:endParaRPr>
          </a:p>
          <a:p>
            <a:pPr algn="l" fontAlgn="base"/>
            <a:r>
              <a:rPr lang="es-ES" sz="2800" b="1" i="0" dirty="0">
                <a:solidFill>
                  <a:srgbClr val="0070C0"/>
                </a:solidFill>
                <a:effectLst/>
              </a:rPr>
              <a:t>Las vacunas durante el embarazo ofrecen la mejor protección para su bebé hasta que tenga edad suficiente para recibir sus propias vacunas.</a:t>
            </a:r>
            <a:endParaRPr lang="en-US" sz="2800" b="1" i="0" dirty="0">
              <a:solidFill>
                <a:srgbClr val="0070C0"/>
              </a:solidFill>
              <a:effectLst/>
            </a:endParaRPr>
          </a:p>
        </p:txBody>
      </p:sp>
    </p:spTree>
    <p:extLst>
      <p:ext uri="{BB962C8B-B14F-4D97-AF65-F5344CB8AC3E}">
        <p14:creationId xmlns:p14="http://schemas.microsoft.com/office/powerpoint/2010/main" val="2764268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80B4-0EAA-A49B-A176-52FD46705D87}"/>
              </a:ext>
            </a:extLst>
          </p:cNvPr>
          <p:cNvSpPr>
            <a:spLocks noGrp="1"/>
          </p:cNvSpPr>
          <p:nvPr>
            <p:ph type="title"/>
          </p:nvPr>
        </p:nvSpPr>
        <p:spPr/>
        <p:txBody>
          <a:bodyPr>
            <a:normAutofit fontScale="90000"/>
          </a:bodyPr>
          <a:lstStyle/>
          <a:p>
            <a:r>
              <a:rPr lang="es-ES" dirty="0"/>
              <a:t>“Si planeo amamantar, ¿todavía necesito vacunarme durante el embarazo?”</a:t>
            </a:r>
            <a:endParaRPr lang="en-US" dirty="0"/>
          </a:p>
        </p:txBody>
      </p:sp>
      <p:pic>
        <p:nvPicPr>
          <p:cNvPr id="5" name="Content Placeholder 4" descr="A picture containing outdoor, grass, person, sitting&#10;&#10;Description automatically generated">
            <a:extLst>
              <a:ext uri="{FF2B5EF4-FFF2-40B4-BE49-F238E27FC236}">
                <a16:creationId xmlns:a16="http://schemas.microsoft.com/office/drawing/2014/main" id="{64AC032A-8F0A-8C38-DBD9-5CEC58875A77}"/>
              </a:ext>
            </a:extLst>
          </p:cNvPr>
          <p:cNvPicPr>
            <a:picLocks noGrp="1" noChangeAspect="1"/>
          </p:cNvPicPr>
          <p:nvPr>
            <p:ph idx="1"/>
          </p:nvPr>
        </p:nvPicPr>
        <p:blipFill>
          <a:blip r:embed="rId3"/>
          <a:stretch>
            <a:fillRect/>
          </a:stretch>
        </p:blipFill>
        <p:spPr>
          <a:xfrm>
            <a:off x="617500" y="2193103"/>
            <a:ext cx="4798482" cy="3598862"/>
          </a:xfrm>
        </p:spPr>
      </p:pic>
      <p:sp>
        <p:nvSpPr>
          <p:cNvPr id="7" name="TextBox 6">
            <a:extLst>
              <a:ext uri="{FF2B5EF4-FFF2-40B4-BE49-F238E27FC236}">
                <a16:creationId xmlns:a16="http://schemas.microsoft.com/office/drawing/2014/main" id="{7B5B65A4-8F8A-6447-7AB5-0559F747E188}"/>
              </a:ext>
            </a:extLst>
          </p:cNvPr>
          <p:cNvSpPr txBox="1"/>
          <p:nvPr/>
        </p:nvSpPr>
        <p:spPr>
          <a:xfrm>
            <a:off x="5677786" y="1764490"/>
            <a:ext cx="6141320" cy="5170646"/>
          </a:xfrm>
          <a:prstGeom prst="rect">
            <a:avLst/>
          </a:prstGeom>
          <a:noFill/>
        </p:spPr>
        <p:txBody>
          <a:bodyPr wrap="square" lIns="91440" tIns="45720" rIns="91440" bIns="45720" anchor="t">
            <a:spAutoFit/>
          </a:bodyPr>
          <a:lstStyle/>
          <a:p>
            <a:pPr marL="342900" indent="-342900" algn="l" fontAlgn="base">
              <a:buFont typeface="Arial" panose="020B0604020202020204" pitchFamily="34" charset="0"/>
              <a:buChar char="•"/>
            </a:pPr>
            <a:r>
              <a:rPr lang="es-ES" sz="2200" b="1" dirty="0">
                <a:solidFill>
                  <a:schemeClr val="bg1">
                    <a:lumMod val="50000"/>
                  </a:schemeClr>
                </a:solidFill>
              </a:rPr>
              <a:t>Cuando se vacuna durante el embarazo, tendrá anticuerpos protectores en la leche materna que podrá compartir con su bebé.</a:t>
            </a:r>
          </a:p>
          <a:p>
            <a:pPr marL="342900" indent="-342900" algn="l" fontAlgn="base">
              <a:buFont typeface="Arial" panose="020B0604020202020204" pitchFamily="34" charset="0"/>
              <a:buChar char="•"/>
            </a:pPr>
            <a:endParaRPr lang="es-ES" b="1" dirty="0">
              <a:solidFill>
                <a:schemeClr val="bg1">
                  <a:lumMod val="50000"/>
                </a:schemeClr>
              </a:solidFill>
            </a:endParaRPr>
          </a:p>
          <a:p>
            <a:pPr marL="342900" indent="-342900" algn="l" fontAlgn="base">
              <a:buFont typeface="Arial" panose="020B0604020202020204" pitchFamily="34" charset="0"/>
              <a:buChar char="•"/>
            </a:pPr>
            <a:r>
              <a:rPr lang="es-ES" sz="2200" b="1" dirty="0">
                <a:solidFill>
                  <a:schemeClr val="bg1">
                    <a:lumMod val="50000"/>
                  </a:schemeClr>
                </a:solidFill>
              </a:rPr>
              <a:t>Sin embargo, </a:t>
            </a:r>
            <a:r>
              <a:rPr lang="es-ES" sz="2200" b="1" dirty="0">
                <a:solidFill>
                  <a:srgbClr val="00B050"/>
                </a:solidFill>
              </a:rPr>
              <a:t>su bebé no recibirá inmediatamente ni la mayor cantidad de anticuerpos protectores si espera </a:t>
            </a:r>
            <a:r>
              <a:rPr lang="es-ES" sz="2200" b="1" dirty="0">
                <a:solidFill>
                  <a:schemeClr val="bg1">
                    <a:lumMod val="50000"/>
                  </a:schemeClr>
                </a:solidFill>
              </a:rPr>
              <a:t>para recibir la vacuna contra la tosferina hasta después de dar a luz.</a:t>
            </a:r>
          </a:p>
          <a:p>
            <a:pPr marL="342900" indent="-342900" algn="l" fontAlgn="base">
              <a:buFont typeface="Arial" panose="020B0604020202020204" pitchFamily="34" charset="0"/>
              <a:buChar char="•"/>
            </a:pPr>
            <a:endParaRPr lang="es-ES" sz="1600" b="1" i="1" dirty="0">
              <a:solidFill>
                <a:schemeClr val="bg1">
                  <a:lumMod val="50000"/>
                </a:schemeClr>
              </a:solidFill>
            </a:endParaRPr>
          </a:p>
          <a:p>
            <a:pPr marL="342900" indent="-342900" algn="l" fontAlgn="base">
              <a:buFont typeface="Arial" panose="020B0604020202020204" pitchFamily="34" charset="0"/>
              <a:buChar char="•"/>
            </a:pPr>
            <a:r>
              <a:rPr lang="es-ES" sz="2200" b="1" i="1" dirty="0">
                <a:solidFill>
                  <a:schemeClr val="bg1">
                    <a:lumMod val="50000"/>
                  </a:schemeClr>
                </a:solidFill>
              </a:rPr>
              <a:t>La leche materna solo ofrece protección limitada y a corto plazo, por lo que es importante que el bebé comience a vacunarse a tiempo.</a:t>
            </a:r>
            <a:endParaRPr lang="en-US" sz="2200" b="1" i="1" dirty="0">
              <a:solidFill>
                <a:schemeClr val="bg1">
                  <a:lumMod val="50000"/>
                </a:schemeClr>
              </a:solidFill>
            </a:endParaRPr>
          </a:p>
        </p:txBody>
      </p:sp>
    </p:spTree>
    <p:extLst>
      <p:ext uri="{BB962C8B-B14F-4D97-AF65-F5344CB8AC3E}">
        <p14:creationId xmlns:p14="http://schemas.microsoft.com/office/powerpoint/2010/main" val="259244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80B896-9D9C-8747-0E0A-102F3E6638EF}"/>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7BC6D6-186F-B7E8-D5E2-E038A9613EF0}"/>
              </a:ext>
            </a:extLst>
          </p:cNvPr>
          <p:cNvSpPr>
            <a:spLocks noGrp="1"/>
          </p:cNvSpPr>
          <p:nvPr>
            <p:ph type="title"/>
          </p:nvPr>
        </p:nvSpPr>
        <p:spPr/>
        <p:txBody>
          <a:bodyPr/>
          <a:lstStyle/>
          <a:p>
            <a:r>
              <a:rPr lang="en-US" dirty="0"/>
              <a:t>Influenza (gripe) </a:t>
            </a:r>
          </a:p>
        </p:txBody>
      </p:sp>
      <p:sp>
        <p:nvSpPr>
          <p:cNvPr id="3" name="Content Placeholder 2">
            <a:extLst>
              <a:ext uri="{FF2B5EF4-FFF2-40B4-BE49-F238E27FC236}">
                <a16:creationId xmlns:a16="http://schemas.microsoft.com/office/drawing/2014/main" id="{08E95167-FDBE-A43A-30D7-DFA9E83E8187}"/>
              </a:ext>
            </a:extLst>
          </p:cNvPr>
          <p:cNvSpPr>
            <a:spLocks noGrp="1"/>
          </p:cNvSpPr>
          <p:nvPr>
            <p:ph idx="1"/>
          </p:nvPr>
        </p:nvSpPr>
        <p:spPr>
          <a:xfrm>
            <a:off x="336183" y="2980944"/>
            <a:ext cx="9008986" cy="3304173"/>
          </a:xfrm>
        </p:spPr>
        <p:txBody>
          <a:bodyPr vert="horz" lIns="91440" tIns="45720" rIns="91440" bIns="45720" rtlCol="0" anchor="t">
            <a:noAutofit/>
          </a:bodyPr>
          <a:lstStyle/>
          <a:p>
            <a:pPr marL="0" indent="0" algn="l" fontAlgn="base">
              <a:buNone/>
            </a:pPr>
            <a:r>
              <a:rPr lang="en-US" sz="1600" i="1" dirty="0">
                <a:solidFill>
                  <a:srgbClr val="003B68"/>
                </a:solidFill>
              </a:rPr>
              <a:t> </a:t>
            </a:r>
            <a:r>
              <a:rPr lang="es-ES" sz="1600" i="1" dirty="0">
                <a:solidFill>
                  <a:srgbClr val="003B68"/>
                </a:solidFill>
              </a:rPr>
              <a:t>"El embrión o el feto podrían verse afectados negativamente por la influenza en la madre durante el embarazo, especialmente cuando la madre está gravemente enferma".</a:t>
            </a:r>
            <a:endParaRPr lang="en-US" sz="1600" i="1" dirty="0">
              <a:solidFill>
                <a:srgbClr val="003B68"/>
              </a:solidFill>
            </a:endParaRPr>
          </a:p>
          <a:p>
            <a:pPr marL="0" indent="0" algn="l" fontAlgn="base">
              <a:buNone/>
            </a:pPr>
            <a:r>
              <a:rPr lang="en-US" sz="1500" b="0" i="0" dirty="0">
                <a:solidFill>
                  <a:srgbClr val="003B68"/>
                </a:solidFill>
              </a:rPr>
              <a:t>Por </a:t>
            </a:r>
            <a:r>
              <a:rPr lang="en-US" sz="1500" b="0" i="1" dirty="0">
                <a:solidFill>
                  <a:srgbClr val="FFAE3E"/>
                </a:solidFill>
                <a:hlinkClick r:id="rId3">
                  <a:extLst>
                    <a:ext uri="{A12FA001-AC4F-418D-AE19-62706E023703}">
                      <ahyp:hlinkClr xmlns:ahyp="http://schemas.microsoft.com/office/drawing/2018/hyperlinkcolor" val="tx"/>
                    </a:ext>
                  </a:extLst>
                </a:hlinkClick>
              </a:rPr>
              <a:t>American Journal of Obstetrics &amp; Gynecology</a:t>
            </a:r>
            <a:endParaRPr lang="en-US" sz="1500" b="0" i="0" dirty="0">
              <a:solidFill>
                <a:srgbClr val="003B68"/>
              </a:solidFill>
              <a:effectLst/>
            </a:endParaRPr>
          </a:p>
          <a:p>
            <a:pPr algn="l" fontAlgn="base"/>
            <a:r>
              <a:rPr lang="en-US" sz="1800" b="1" dirty="0">
                <a:solidFill>
                  <a:srgbClr val="00B050"/>
                </a:solidFill>
              </a:rPr>
              <a:t>La i</a:t>
            </a:r>
            <a:r>
              <a:rPr lang="en-US" sz="1800" b="1" i="0" dirty="0">
                <a:solidFill>
                  <a:srgbClr val="00B050"/>
                </a:solidFill>
                <a:effectLst/>
              </a:rPr>
              <a:t>nfección prenatal por </a:t>
            </a:r>
            <a:r>
              <a:rPr lang="en-US" sz="1800" i="0" dirty="0">
                <a:solidFill>
                  <a:srgbClr val="0078D2"/>
                </a:solidFill>
                <a:effectLst/>
              </a:rPr>
              <a:t>gripe </a:t>
            </a:r>
            <a:r>
              <a:rPr lang="es-ES" sz="1800" i="0" dirty="0">
                <a:solidFill>
                  <a:srgbClr val="0078D2"/>
                </a:solidFill>
                <a:effectLst/>
              </a:rPr>
              <a:t>se asoció significativamente con </a:t>
            </a:r>
            <a:r>
              <a:rPr lang="es-ES" sz="1800" b="1" i="0" dirty="0">
                <a:solidFill>
                  <a:srgbClr val="0078D2"/>
                </a:solidFill>
                <a:effectLst/>
              </a:rPr>
              <a:t>la pérdida del embarazo </a:t>
            </a:r>
            <a:r>
              <a:rPr lang="es-ES" sz="1800" i="0" dirty="0">
                <a:solidFill>
                  <a:srgbClr val="0078D2"/>
                </a:solidFill>
                <a:effectLst/>
              </a:rPr>
              <a:t>y </a:t>
            </a:r>
            <a:r>
              <a:rPr lang="es-ES" sz="1800" b="1" dirty="0">
                <a:solidFill>
                  <a:srgbClr val="0078D2"/>
                </a:solidFill>
              </a:rPr>
              <a:t>reducción de</a:t>
            </a:r>
            <a:r>
              <a:rPr lang="es-ES" sz="1800" b="1" i="0" dirty="0">
                <a:solidFill>
                  <a:srgbClr val="0078D2"/>
                </a:solidFill>
                <a:effectLst/>
              </a:rPr>
              <a:t> peso promedio </a:t>
            </a:r>
            <a:r>
              <a:rPr lang="es-ES" sz="1800" i="0" dirty="0">
                <a:solidFill>
                  <a:srgbClr val="0078D2"/>
                </a:solidFill>
                <a:effectLst/>
              </a:rPr>
              <a:t>de los bebés. </a:t>
            </a:r>
          </a:p>
          <a:p>
            <a:pPr algn="l" fontAlgn="base"/>
            <a:r>
              <a:rPr lang="es-ES" sz="1800" i="0" dirty="0">
                <a:solidFill>
                  <a:srgbClr val="0078D2"/>
                </a:solidFill>
                <a:effectLst/>
              </a:rPr>
              <a:t>Si una mujer embarazada en cualquier trimestre es </a:t>
            </a:r>
            <a:r>
              <a:rPr lang="es-ES" sz="1800" b="1" dirty="0">
                <a:solidFill>
                  <a:srgbClr val="00B050"/>
                </a:solidFill>
              </a:rPr>
              <a:t>hospitalizada por gripe </a:t>
            </a:r>
            <a:r>
              <a:rPr lang="es-ES" sz="1800" i="0" dirty="0">
                <a:solidFill>
                  <a:srgbClr val="0078D2"/>
                </a:solidFill>
                <a:effectLst/>
              </a:rPr>
              <a:t>durante la temporada de influenza, esto puede dañar al feto. Su bebé tiene más probabilidades de nacer pequeño para su edad gestacional y de tener un peso más bajo al nacer, que los bebés nacidos de mujeres que no necesitaron hospitalización. </a:t>
            </a:r>
          </a:p>
          <a:p>
            <a:pPr algn="l" fontAlgn="base"/>
            <a:r>
              <a:rPr lang="es-ES" sz="1800" b="1" i="0" dirty="0">
                <a:solidFill>
                  <a:srgbClr val="00B050"/>
                </a:solidFill>
                <a:effectLst/>
              </a:rPr>
              <a:t>La infección por gripe pandémica </a:t>
            </a:r>
            <a:r>
              <a:rPr lang="es-ES" sz="1800" i="0" dirty="0">
                <a:solidFill>
                  <a:srgbClr val="0078D2"/>
                </a:solidFill>
                <a:effectLst/>
              </a:rPr>
              <a:t>durante el embarazo se asoció con un mayor riesgo de </a:t>
            </a:r>
            <a:r>
              <a:rPr lang="es-ES" sz="1800" b="1" i="0" dirty="0">
                <a:solidFill>
                  <a:srgbClr val="0078D2"/>
                </a:solidFill>
                <a:effectLst/>
              </a:rPr>
              <a:t>muerte fetal</a:t>
            </a:r>
            <a:r>
              <a:rPr lang="es-ES" sz="1800" i="0" dirty="0">
                <a:solidFill>
                  <a:srgbClr val="0078D2"/>
                </a:solidFill>
                <a:effectLst/>
              </a:rPr>
              <a:t>. </a:t>
            </a:r>
            <a:r>
              <a:rPr lang="es-ES" sz="1800" i="1" dirty="0">
                <a:solidFill>
                  <a:srgbClr val="0078D2"/>
                </a:solidFill>
                <a:effectLst/>
              </a:rPr>
              <a:t>La vacunación durante el embarazo redujo el riesgo de diagnóstico de influenza.</a:t>
            </a:r>
          </a:p>
        </p:txBody>
      </p:sp>
      <p:pic>
        <p:nvPicPr>
          <p:cNvPr id="5" name="Picture 4">
            <a:extLst>
              <a:ext uri="{FF2B5EF4-FFF2-40B4-BE49-F238E27FC236}">
                <a16:creationId xmlns:a16="http://schemas.microsoft.com/office/drawing/2014/main" id="{1C759B60-3DD2-5E92-628E-A833D3DDF562}"/>
              </a:ext>
            </a:extLst>
          </p:cNvPr>
          <p:cNvPicPr>
            <a:picLocks noChangeAspect="1"/>
          </p:cNvPicPr>
          <p:nvPr/>
        </p:nvPicPr>
        <p:blipFill>
          <a:blip r:embed="rId4"/>
          <a:stretch>
            <a:fillRect/>
          </a:stretch>
        </p:blipFill>
        <p:spPr>
          <a:xfrm>
            <a:off x="109730" y="1611600"/>
            <a:ext cx="10231360" cy="1240568"/>
          </a:xfrm>
          <a:prstGeom prst="rect">
            <a:avLst/>
          </a:prstGeom>
        </p:spPr>
      </p:pic>
      <p:pic>
        <p:nvPicPr>
          <p:cNvPr id="10" name="Picture 9" descr="A picture containing indoor, colorful, different&#10;&#10;Description automatically generated">
            <a:extLst>
              <a:ext uri="{FF2B5EF4-FFF2-40B4-BE49-F238E27FC236}">
                <a16:creationId xmlns:a16="http://schemas.microsoft.com/office/drawing/2014/main" id="{2085C230-7D09-C4F7-3B56-3F8948BA2F6C}"/>
              </a:ext>
            </a:extLst>
          </p:cNvPr>
          <p:cNvPicPr>
            <a:picLocks noChangeAspect="1"/>
          </p:cNvPicPr>
          <p:nvPr/>
        </p:nvPicPr>
        <p:blipFill rotWithShape="1">
          <a:blip r:embed="rId5"/>
          <a:srcRect t="12133" b="37224"/>
          <a:stretch/>
        </p:blipFill>
        <p:spPr>
          <a:xfrm>
            <a:off x="9212478" y="3087708"/>
            <a:ext cx="2643339" cy="1673353"/>
          </a:xfrm>
          <a:prstGeom prst="rect">
            <a:avLst/>
          </a:prstGeom>
        </p:spPr>
      </p:pic>
      <p:sp>
        <p:nvSpPr>
          <p:cNvPr id="4" name="TextBox 3">
            <a:extLst>
              <a:ext uri="{FF2B5EF4-FFF2-40B4-BE49-F238E27FC236}">
                <a16:creationId xmlns:a16="http://schemas.microsoft.com/office/drawing/2014/main" id="{1AEC3A3E-83C9-F6E3-9EDB-13C9330A7D9C}"/>
              </a:ext>
            </a:extLst>
          </p:cNvPr>
          <p:cNvSpPr txBox="1"/>
          <p:nvPr/>
        </p:nvSpPr>
        <p:spPr>
          <a:xfrm>
            <a:off x="1404766" y="2038729"/>
            <a:ext cx="1075787" cy="369332"/>
          </a:xfrm>
          <a:prstGeom prst="rect">
            <a:avLst/>
          </a:prstGeom>
          <a:solidFill>
            <a:schemeClr val="tx1"/>
          </a:solidFill>
        </p:spPr>
        <p:txBody>
          <a:bodyPr wrap="square" rtlCol="0">
            <a:spAutoFit/>
          </a:bodyPr>
          <a:lstStyle/>
          <a:p>
            <a:r>
              <a:rPr lang="en-US" dirty="0">
                <a:solidFill>
                  <a:srgbClr val="00B0F0"/>
                </a:solidFill>
              </a:rPr>
              <a:t>El </a:t>
            </a:r>
            <a:r>
              <a:rPr lang="en-US" dirty="0" err="1">
                <a:solidFill>
                  <a:srgbClr val="00B0F0"/>
                </a:solidFill>
              </a:rPr>
              <a:t>feto</a:t>
            </a:r>
            <a:endParaRPr lang="en-US" dirty="0">
              <a:solidFill>
                <a:srgbClr val="00B0F0"/>
              </a:solidFill>
            </a:endParaRPr>
          </a:p>
        </p:txBody>
      </p:sp>
      <p:sp>
        <p:nvSpPr>
          <p:cNvPr id="7" name="TextBox 6">
            <a:extLst>
              <a:ext uri="{FF2B5EF4-FFF2-40B4-BE49-F238E27FC236}">
                <a16:creationId xmlns:a16="http://schemas.microsoft.com/office/drawing/2014/main" id="{EE6347B6-A486-2DCD-FB6A-8FB391251FCC}"/>
              </a:ext>
            </a:extLst>
          </p:cNvPr>
          <p:cNvSpPr txBox="1"/>
          <p:nvPr/>
        </p:nvSpPr>
        <p:spPr>
          <a:xfrm>
            <a:off x="4514375" y="2047218"/>
            <a:ext cx="1905880" cy="369332"/>
          </a:xfrm>
          <a:prstGeom prst="rect">
            <a:avLst/>
          </a:prstGeom>
          <a:solidFill>
            <a:srgbClr val="F5F5F5"/>
          </a:solidFill>
        </p:spPr>
        <p:txBody>
          <a:bodyPr wrap="square" rtlCol="0">
            <a:spAutoFit/>
          </a:bodyPr>
          <a:lstStyle/>
          <a:p>
            <a:r>
              <a:rPr lang="en-US" dirty="0" err="1">
                <a:solidFill>
                  <a:srgbClr val="202253"/>
                </a:solidFill>
              </a:rPr>
              <a:t>Recién</a:t>
            </a:r>
            <a:r>
              <a:rPr lang="en-US" dirty="0">
                <a:solidFill>
                  <a:srgbClr val="202253"/>
                </a:solidFill>
              </a:rPr>
              <a:t> </a:t>
            </a:r>
            <a:r>
              <a:rPr lang="en-US" dirty="0" err="1">
                <a:solidFill>
                  <a:srgbClr val="202253"/>
                </a:solidFill>
              </a:rPr>
              <a:t>nacido</a:t>
            </a:r>
            <a:endParaRPr lang="en-US" dirty="0">
              <a:solidFill>
                <a:srgbClr val="202253"/>
              </a:solidFill>
            </a:endParaRPr>
          </a:p>
        </p:txBody>
      </p:sp>
      <p:sp>
        <p:nvSpPr>
          <p:cNvPr id="8" name="TextBox 7">
            <a:extLst>
              <a:ext uri="{FF2B5EF4-FFF2-40B4-BE49-F238E27FC236}">
                <a16:creationId xmlns:a16="http://schemas.microsoft.com/office/drawing/2014/main" id="{8984FD8C-DCB0-F4A1-4423-608668EA2121}"/>
              </a:ext>
            </a:extLst>
          </p:cNvPr>
          <p:cNvSpPr txBox="1"/>
          <p:nvPr/>
        </p:nvSpPr>
        <p:spPr>
          <a:xfrm>
            <a:off x="7296857" y="2033411"/>
            <a:ext cx="2644812" cy="369332"/>
          </a:xfrm>
          <a:prstGeom prst="rect">
            <a:avLst/>
          </a:prstGeom>
          <a:solidFill>
            <a:srgbClr val="F5F5F5"/>
          </a:solidFill>
        </p:spPr>
        <p:txBody>
          <a:bodyPr wrap="square" rtlCol="0">
            <a:spAutoFit/>
          </a:bodyPr>
          <a:lstStyle/>
          <a:p>
            <a:r>
              <a:rPr lang="en-US" dirty="0" err="1">
                <a:solidFill>
                  <a:srgbClr val="202253"/>
                </a:solidFill>
              </a:rPr>
              <a:t>Mujeres</a:t>
            </a:r>
            <a:r>
              <a:rPr lang="en-US" dirty="0">
                <a:solidFill>
                  <a:srgbClr val="202253"/>
                </a:solidFill>
              </a:rPr>
              <a:t> </a:t>
            </a:r>
            <a:r>
              <a:rPr lang="en-US" dirty="0" err="1">
                <a:solidFill>
                  <a:srgbClr val="202253"/>
                </a:solidFill>
              </a:rPr>
              <a:t>embarazadas</a:t>
            </a:r>
            <a:endParaRPr lang="en-US" dirty="0">
              <a:solidFill>
                <a:srgbClr val="202253"/>
              </a:solidFill>
            </a:endParaRPr>
          </a:p>
        </p:txBody>
      </p:sp>
      <p:sp>
        <p:nvSpPr>
          <p:cNvPr id="9" name="TextBox 8">
            <a:extLst>
              <a:ext uri="{FF2B5EF4-FFF2-40B4-BE49-F238E27FC236}">
                <a16:creationId xmlns:a16="http://schemas.microsoft.com/office/drawing/2014/main" id="{362C2921-3AD1-7AE9-CAD6-B4778E07C51C}"/>
              </a:ext>
            </a:extLst>
          </p:cNvPr>
          <p:cNvSpPr txBox="1"/>
          <p:nvPr/>
        </p:nvSpPr>
        <p:spPr>
          <a:xfrm>
            <a:off x="1313016" y="2038729"/>
            <a:ext cx="1075787" cy="369332"/>
          </a:xfrm>
          <a:prstGeom prst="rect">
            <a:avLst/>
          </a:prstGeom>
          <a:solidFill>
            <a:schemeClr val="tx1"/>
          </a:solidFill>
        </p:spPr>
        <p:txBody>
          <a:bodyPr wrap="square" rtlCol="0">
            <a:spAutoFit/>
          </a:bodyPr>
          <a:lstStyle/>
          <a:p>
            <a:r>
              <a:rPr lang="en-US" dirty="0">
                <a:solidFill>
                  <a:srgbClr val="00B0F0"/>
                </a:solidFill>
              </a:rPr>
              <a:t>El </a:t>
            </a:r>
            <a:r>
              <a:rPr lang="en-US" dirty="0" err="1">
                <a:solidFill>
                  <a:srgbClr val="00B0F0"/>
                </a:solidFill>
              </a:rPr>
              <a:t>feto</a:t>
            </a:r>
            <a:endParaRPr lang="en-US" dirty="0">
              <a:solidFill>
                <a:srgbClr val="00B0F0"/>
              </a:solidFill>
            </a:endParaRPr>
          </a:p>
        </p:txBody>
      </p:sp>
      <p:sp>
        <p:nvSpPr>
          <p:cNvPr id="11" name="TextBox 10">
            <a:extLst>
              <a:ext uri="{FF2B5EF4-FFF2-40B4-BE49-F238E27FC236}">
                <a16:creationId xmlns:a16="http://schemas.microsoft.com/office/drawing/2014/main" id="{2C05E699-2E8F-8B6D-6EF6-F11362E348DF}"/>
              </a:ext>
            </a:extLst>
          </p:cNvPr>
          <p:cNvSpPr txBox="1"/>
          <p:nvPr/>
        </p:nvSpPr>
        <p:spPr>
          <a:xfrm>
            <a:off x="4422625" y="2047218"/>
            <a:ext cx="1905880" cy="369332"/>
          </a:xfrm>
          <a:prstGeom prst="rect">
            <a:avLst/>
          </a:prstGeom>
          <a:solidFill>
            <a:srgbClr val="F5F5F5"/>
          </a:solidFill>
        </p:spPr>
        <p:txBody>
          <a:bodyPr wrap="square" rtlCol="0">
            <a:spAutoFit/>
          </a:bodyPr>
          <a:lstStyle/>
          <a:p>
            <a:r>
              <a:rPr lang="en-US" dirty="0" err="1">
                <a:solidFill>
                  <a:srgbClr val="202253"/>
                </a:solidFill>
              </a:rPr>
              <a:t>Recién</a:t>
            </a:r>
            <a:r>
              <a:rPr lang="en-US" dirty="0">
                <a:solidFill>
                  <a:srgbClr val="202253"/>
                </a:solidFill>
              </a:rPr>
              <a:t> </a:t>
            </a:r>
            <a:r>
              <a:rPr lang="en-US" dirty="0" err="1">
                <a:solidFill>
                  <a:srgbClr val="202253"/>
                </a:solidFill>
              </a:rPr>
              <a:t>nacido</a:t>
            </a:r>
            <a:endParaRPr lang="en-US" dirty="0">
              <a:solidFill>
                <a:srgbClr val="202253"/>
              </a:solidFill>
            </a:endParaRPr>
          </a:p>
        </p:txBody>
      </p:sp>
      <p:sp>
        <p:nvSpPr>
          <p:cNvPr id="12" name="TextBox 11">
            <a:extLst>
              <a:ext uri="{FF2B5EF4-FFF2-40B4-BE49-F238E27FC236}">
                <a16:creationId xmlns:a16="http://schemas.microsoft.com/office/drawing/2014/main" id="{B4387B95-9426-E542-F33F-4766FDACD2B0}"/>
              </a:ext>
            </a:extLst>
          </p:cNvPr>
          <p:cNvSpPr txBox="1"/>
          <p:nvPr/>
        </p:nvSpPr>
        <p:spPr>
          <a:xfrm>
            <a:off x="7205107" y="2033411"/>
            <a:ext cx="2644812" cy="369332"/>
          </a:xfrm>
          <a:prstGeom prst="rect">
            <a:avLst/>
          </a:prstGeom>
          <a:solidFill>
            <a:srgbClr val="F5F5F5"/>
          </a:solidFill>
        </p:spPr>
        <p:txBody>
          <a:bodyPr wrap="square" rtlCol="0">
            <a:spAutoFit/>
          </a:bodyPr>
          <a:lstStyle/>
          <a:p>
            <a:r>
              <a:rPr lang="en-US" dirty="0" err="1">
                <a:solidFill>
                  <a:srgbClr val="202253"/>
                </a:solidFill>
              </a:rPr>
              <a:t>Mujeres</a:t>
            </a:r>
            <a:r>
              <a:rPr lang="en-US" dirty="0">
                <a:solidFill>
                  <a:srgbClr val="202253"/>
                </a:solidFill>
              </a:rPr>
              <a:t> </a:t>
            </a:r>
            <a:r>
              <a:rPr lang="en-US" dirty="0" err="1">
                <a:solidFill>
                  <a:srgbClr val="202253"/>
                </a:solidFill>
              </a:rPr>
              <a:t>embarazadas</a:t>
            </a:r>
            <a:endParaRPr lang="en-US" dirty="0">
              <a:solidFill>
                <a:srgbClr val="202253"/>
              </a:solidFill>
            </a:endParaRPr>
          </a:p>
        </p:txBody>
      </p:sp>
    </p:spTree>
    <p:extLst>
      <p:ext uri="{BB962C8B-B14F-4D97-AF65-F5344CB8AC3E}">
        <p14:creationId xmlns:p14="http://schemas.microsoft.com/office/powerpoint/2010/main" val="1726140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D3E8-7238-CBD8-EDA3-D1F48183E76E}"/>
              </a:ext>
            </a:extLst>
          </p:cNvPr>
          <p:cNvSpPr>
            <a:spLocks noGrp="1"/>
          </p:cNvSpPr>
          <p:nvPr>
            <p:ph type="title"/>
          </p:nvPr>
        </p:nvSpPr>
        <p:spPr/>
        <p:txBody>
          <a:bodyPr/>
          <a:lstStyle/>
          <a:p>
            <a:r>
              <a:rPr lang="en-US" dirty="0"/>
              <a:t>FOTONOVELA</a:t>
            </a:r>
          </a:p>
        </p:txBody>
      </p:sp>
      <p:pic>
        <p:nvPicPr>
          <p:cNvPr id="5" name="Content Placeholder 4" descr="Graphical user interface, application&#10;&#10;Description automatically generated">
            <a:extLst>
              <a:ext uri="{FF2B5EF4-FFF2-40B4-BE49-F238E27FC236}">
                <a16:creationId xmlns:a16="http://schemas.microsoft.com/office/drawing/2014/main" id="{AD135EC7-EFB2-BB36-3913-2709E6DD09CC}"/>
              </a:ext>
            </a:extLst>
          </p:cNvPr>
          <p:cNvPicPr>
            <a:picLocks noGrp="1" noChangeAspect="1"/>
          </p:cNvPicPr>
          <p:nvPr>
            <p:ph idx="1"/>
          </p:nvPr>
        </p:nvPicPr>
        <p:blipFill>
          <a:blip r:embed="rId3"/>
          <a:stretch>
            <a:fillRect/>
          </a:stretch>
        </p:blipFill>
        <p:spPr>
          <a:xfrm>
            <a:off x="6096000" y="1853766"/>
            <a:ext cx="5775360" cy="4833065"/>
          </a:xfrm>
        </p:spPr>
      </p:pic>
      <p:sp>
        <p:nvSpPr>
          <p:cNvPr id="7" name="TextBox 6">
            <a:extLst>
              <a:ext uri="{FF2B5EF4-FFF2-40B4-BE49-F238E27FC236}">
                <a16:creationId xmlns:a16="http://schemas.microsoft.com/office/drawing/2014/main" id="{0BF0CB0B-635A-93BC-AEF6-E3456508D52D}"/>
              </a:ext>
            </a:extLst>
          </p:cNvPr>
          <p:cNvSpPr txBox="1"/>
          <p:nvPr/>
        </p:nvSpPr>
        <p:spPr>
          <a:xfrm>
            <a:off x="422644" y="1956391"/>
            <a:ext cx="5550139" cy="3785652"/>
          </a:xfrm>
          <a:prstGeom prst="rect">
            <a:avLst/>
          </a:prstGeom>
          <a:noFill/>
        </p:spPr>
        <p:txBody>
          <a:bodyPr wrap="square" lIns="91440" tIns="45720" rIns="91440" bIns="45720" anchor="t">
            <a:spAutoFit/>
          </a:bodyPr>
          <a:lstStyle/>
          <a:p>
            <a:pPr lvl="1"/>
            <a:r>
              <a:rPr lang="es-ES" sz="2400" b="1" dirty="0">
                <a:solidFill>
                  <a:srgbClr val="003B68"/>
                </a:solidFill>
              </a:rPr>
              <a:t>Vacuna a tu familia y Día de la Mujer Latina crearon una fotonovela respondiendo preguntas e inquietudes comunes sobre las vacunas durante el embarazo.</a:t>
            </a:r>
          </a:p>
          <a:p>
            <a:pPr lvl="1"/>
            <a:endParaRPr lang="en-US" sz="2400" b="1" dirty="0">
              <a:solidFill>
                <a:srgbClr val="003B68"/>
              </a:solidFill>
            </a:endParaRPr>
          </a:p>
          <a:p>
            <a:r>
              <a:rPr lang="en-US" sz="2400" b="1" dirty="0">
                <a:solidFill>
                  <a:srgbClr val="003B68"/>
                </a:solidFill>
              </a:rPr>
              <a:t>	Para imprimir:</a:t>
            </a:r>
            <a:endParaRPr lang="en-US" sz="2400" dirty="0"/>
          </a:p>
          <a:p>
            <a:pPr marL="800100" lvl="1" indent="-342900">
              <a:buFont typeface="Arial" panose="020B0604020202020204" pitchFamily="34" charset="0"/>
              <a:buChar char="•"/>
            </a:pPr>
            <a:r>
              <a:rPr lang="en-US" sz="2400" b="1" dirty="0">
                <a:solidFill>
                  <a:srgbClr val="EAB200"/>
                </a:solidFill>
                <a:hlinkClick r:id="rId4">
                  <a:extLst>
                    <a:ext uri="{A12FA001-AC4F-418D-AE19-62706E023703}">
                      <ahyp:hlinkClr xmlns:ahyp="http://schemas.microsoft.com/office/drawing/2018/hyperlinkcolor" val="tx"/>
                    </a:ext>
                  </a:extLst>
                </a:hlinkClick>
              </a:rPr>
              <a:t>Español </a:t>
            </a:r>
            <a:endParaRPr lang="en-US" sz="2400" b="1" dirty="0">
              <a:solidFill>
                <a:srgbClr val="EAB200"/>
              </a:solidFill>
            </a:endParaRPr>
          </a:p>
          <a:p>
            <a:pPr marL="800100" lvl="1" indent="-342900">
              <a:buFont typeface="Arial" panose="020B0604020202020204" pitchFamily="34" charset="0"/>
              <a:buChar char="•"/>
            </a:pPr>
            <a:r>
              <a:rPr lang="en-US" sz="2400" b="1" dirty="0">
                <a:solidFill>
                  <a:srgbClr val="EAB200"/>
                </a:solidFill>
                <a:hlinkClick r:id="rId5">
                  <a:extLst>
                    <a:ext uri="{A12FA001-AC4F-418D-AE19-62706E023703}">
                      <ahyp:hlinkClr xmlns:ahyp="http://schemas.microsoft.com/office/drawing/2018/hyperlinkcolor" val="tx"/>
                    </a:ext>
                  </a:extLst>
                </a:hlinkClick>
              </a:rPr>
              <a:t>English</a:t>
            </a:r>
            <a:endParaRPr lang="en-US" sz="2400" b="1" dirty="0">
              <a:solidFill>
                <a:srgbClr val="EAB200"/>
              </a:solidFill>
            </a:endParaRPr>
          </a:p>
        </p:txBody>
      </p:sp>
    </p:spTree>
    <p:extLst>
      <p:ext uri="{BB962C8B-B14F-4D97-AF65-F5344CB8AC3E}">
        <p14:creationId xmlns:p14="http://schemas.microsoft.com/office/powerpoint/2010/main" val="1656439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5BC74A-2681-CD4D-2374-E063C745C588}"/>
              </a:ext>
            </a:extLst>
          </p:cNvPr>
          <p:cNvSpPr>
            <a:spLocks noGrp="1"/>
          </p:cNvSpPr>
          <p:nvPr>
            <p:ph type="title"/>
          </p:nvPr>
        </p:nvSpPr>
        <p:spPr>
          <a:xfrm>
            <a:off x="1796375" y="2397223"/>
            <a:ext cx="8599251" cy="1737032"/>
          </a:xfrm>
        </p:spPr>
        <p:txBody>
          <a:bodyPr/>
          <a:lstStyle/>
          <a:p>
            <a:r>
              <a:rPr lang="es-ES" sz="6600" dirty="0"/>
              <a:t>Vacunación COVID-19 durante el embarazo</a:t>
            </a:r>
            <a:endParaRPr lang="en-US" sz="6600" dirty="0"/>
          </a:p>
        </p:txBody>
      </p:sp>
    </p:spTree>
    <p:extLst>
      <p:ext uri="{BB962C8B-B14F-4D97-AF65-F5344CB8AC3E}">
        <p14:creationId xmlns:p14="http://schemas.microsoft.com/office/powerpoint/2010/main" val="2424255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B06A-C12A-E471-1309-2732E3BF0FB8}"/>
              </a:ext>
            </a:extLst>
          </p:cNvPr>
          <p:cNvSpPr>
            <a:spLocks noGrp="1"/>
          </p:cNvSpPr>
          <p:nvPr>
            <p:ph type="title"/>
          </p:nvPr>
        </p:nvSpPr>
        <p:spPr>
          <a:xfrm>
            <a:off x="529951" y="243180"/>
            <a:ext cx="9613861" cy="1080938"/>
          </a:xfrm>
        </p:spPr>
        <p:txBody>
          <a:bodyPr>
            <a:normAutofit fontScale="90000"/>
          </a:bodyPr>
          <a:lstStyle/>
          <a:p>
            <a:r>
              <a:rPr lang="es-ES" dirty="0"/>
              <a:t>Vacunación COVID-19 durante el embarazo</a:t>
            </a:r>
            <a:endParaRPr lang="en-US" dirty="0"/>
          </a:p>
        </p:txBody>
      </p:sp>
      <p:sp>
        <p:nvSpPr>
          <p:cNvPr id="3" name="Content Placeholder 2">
            <a:extLst>
              <a:ext uri="{FF2B5EF4-FFF2-40B4-BE49-F238E27FC236}">
                <a16:creationId xmlns:a16="http://schemas.microsoft.com/office/drawing/2014/main" id="{F5DB3176-F6D0-6B7E-DF38-6005A54C69F9}"/>
              </a:ext>
            </a:extLst>
          </p:cNvPr>
          <p:cNvSpPr>
            <a:spLocks noGrp="1"/>
          </p:cNvSpPr>
          <p:nvPr>
            <p:ph idx="1"/>
          </p:nvPr>
        </p:nvSpPr>
        <p:spPr/>
        <p:txBody>
          <a:bodyPr vert="horz" lIns="91440" tIns="45720" rIns="91440" bIns="45720" rtlCol="0" anchor="t">
            <a:normAutofit/>
          </a:bodyPr>
          <a:lstStyle/>
          <a:p>
            <a:pPr marL="0" indent="0" fontAlgn="base">
              <a:buNone/>
            </a:pPr>
            <a:r>
              <a:rPr lang="es-ES" b="1" dirty="0">
                <a:solidFill>
                  <a:schemeClr val="bg1">
                    <a:lumMod val="50000"/>
                  </a:schemeClr>
                </a:solidFill>
              </a:rPr>
              <a:t>Las principales organizaciones especializadas en atención obstétrica recomiendan la vacunación contra la COVID-19 a mujeres embarazadas y lactantes.</a:t>
            </a:r>
            <a:endParaRPr lang="en-US" b="1" dirty="0">
              <a:solidFill>
                <a:schemeClr val="bg1">
                  <a:lumMod val="50000"/>
                </a:schemeClr>
              </a:solidFill>
            </a:endParaRPr>
          </a:p>
          <a:p>
            <a:pPr lvl="1" fontAlgn="base"/>
            <a:r>
              <a:rPr lang="en-US" b="1" dirty="0">
                <a:solidFill>
                  <a:schemeClr val="bg1">
                    <a:lumMod val="50000"/>
                  </a:schemeClr>
                </a:solidFill>
              </a:rPr>
              <a:t>American College of Obstetricians and Gynecologists (ACOG)</a:t>
            </a:r>
          </a:p>
          <a:p>
            <a:pPr lvl="1" fontAlgn="base"/>
            <a:r>
              <a:rPr lang="en-US" b="1" i="0" dirty="0">
                <a:solidFill>
                  <a:schemeClr val="bg1">
                    <a:lumMod val="50000"/>
                  </a:schemeClr>
                </a:solidFill>
                <a:effectLst/>
              </a:rPr>
              <a:t>Society for </a:t>
            </a:r>
            <a:r>
              <a:rPr lang="en-US" b="1" dirty="0">
                <a:solidFill>
                  <a:schemeClr val="bg1">
                    <a:lumMod val="50000"/>
                  </a:schemeClr>
                </a:solidFill>
              </a:rPr>
              <a:t>Maternal-Fetal Medicine (SMFM)</a:t>
            </a:r>
            <a:endParaRPr lang="en-US" b="1" i="0" dirty="0">
              <a:solidFill>
                <a:schemeClr val="bg1">
                  <a:lumMod val="50000"/>
                </a:schemeClr>
              </a:solidFill>
              <a:effectLst/>
            </a:endParaRPr>
          </a:p>
          <a:p>
            <a:endParaRPr lang="en-US" dirty="0"/>
          </a:p>
        </p:txBody>
      </p:sp>
      <p:pic>
        <p:nvPicPr>
          <p:cNvPr id="2050" name="Picture 2" descr="Horizon Advanced Carrier Screening | Natera">
            <a:extLst>
              <a:ext uri="{FF2B5EF4-FFF2-40B4-BE49-F238E27FC236}">
                <a16:creationId xmlns:a16="http://schemas.microsoft.com/office/drawing/2014/main" id="{2D745C27-5003-1162-22AB-A489FF74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853" y="3687771"/>
            <a:ext cx="2927049" cy="29270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ources for Current Residents | OB/GYN Residency | Medical School | Brown  University">
            <a:extLst>
              <a:ext uri="{FF2B5EF4-FFF2-40B4-BE49-F238E27FC236}">
                <a16:creationId xmlns:a16="http://schemas.microsoft.com/office/drawing/2014/main" id="{09F86659-B6A0-1324-F414-FBF3DDAEAC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04" r="11756"/>
          <a:stretch/>
        </p:blipFill>
        <p:spPr bwMode="auto">
          <a:xfrm>
            <a:off x="4256082" y="3687771"/>
            <a:ext cx="3086969" cy="279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834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CCD8-0599-28E6-4FCB-E30856ECF4C0}"/>
              </a:ext>
            </a:extLst>
          </p:cNvPr>
          <p:cNvSpPr>
            <a:spLocks noGrp="1"/>
          </p:cNvSpPr>
          <p:nvPr>
            <p:ph type="title"/>
          </p:nvPr>
        </p:nvSpPr>
        <p:spPr>
          <a:xfrm>
            <a:off x="296487" y="334033"/>
            <a:ext cx="10006297" cy="1080938"/>
          </a:xfrm>
        </p:spPr>
        <p:txBody>
          <a:bodyPr>
            <a:normAutofit fontScale="90000"/>
          </a:bodyPr>
          <a:lstStyle/>
          <a:p>
            <a:r>
              <a:rPr lang="es-ES" dirty="0"/>
              <a:t>Razón #1: </a:t>
            </a:r>
            <a:r>
              <a:rPr lang="en-US" dirty="0"/>
              <a:t>La preocupacion de la enfermedad</a:t>
            </a:r>
          </a:p>
        </p:txBody>
      </p:sp>
      <p:pic>
        <p:nvPicPr>
          <p:cNvPr id="5" name="Content Placeholder 4" descr="Diagram, text&#10;&#10;Description automatically generated">
            <a:extLst>
              <a:ext uri="{FF2B5EF4-FFF2-40B4-BE49-F238E27FC236}">
                <a16:creationId xmlns:a16="http://schemas.microsoft.com/office/drawing/2014/main" id="{7E701CE9-0F72-4C92-0676-98F3D5E7F14F}"/>
              </a:ext>
            </a:extLst>
          </p:cNvPr>
          <p:cNvPicPr>
            <a:picLocks noGrp="1" noChangeAspect="1"/>
          </p:cNvPicPr>
          <p:nvPr>
            <p:ph idx="1"/>
          </p:nvPr>
        </p:nvPicPr>
        <p:blipFill>
          <a:blip r:embed="rId3"/>
          <a:stretch>
            <a:fillRect/>
          </a:stretch>
        </p:blipFill>
        <p:spPr>
          <a:xfrm>
            <a:off x="860477" y="1975831"/>
            <a:ext cx="10006297" cy="4366174"/>
          </a:xfrm>
        </p:spPr>
      </p:pic>
      <p:sp>
        <p:nvSpPr>
          <p:cNvPr id="4" name="TextBox 3">
            <a:extLst>
              <a:ext uri="{FF2B5EF4-FFF2-40B4-BE49-F238E27FC236}">
                <a16:creationId xmlns:a16="http://schemas.microsoft.com/office/drawing/2014/main" id="{2072DC82-28ED-ED04-841F-532AB2F28D56}"/>
              </a:ext>
            </a:extLst>
          </p:cNvPr>
          <p:cNvSpPr txBox="1"/>
          <p:nvPr/>
        </p:nvSpPr>
        <p:spPr>
          <a:xfrm>
            <a:off x="1593310" y="1975831"/>
            <a:ext cx="9005380" cy="1292662"/>
          </a:xfrm>
          <a:prstGeom prst="rect">
            <a:avLst/>
          </a:prstGeom>
          <a:solidFill>
            <a:srgbClr val="FFFFFF"/>
          </a:solidFill>
        </p:spPr>
        <p:txBody>
          <a:bodyPr wrap="square">
            <a:spAutoFit/>
          </a:bodyPr>
          <a:lstStyle/>
          <a:p>
            <a:r>
              <a:rPr lang="es-ES" sz="2600" dirty="0">
                <a:solidFill>
                  <a:srgbClr val="0F9572"/>
                </a:solidFill>
                <a:effectLst/>
                <a:ea typeface="Arial" panose="020B0604020202020204" pitchFamily="34" charset="0"/>
              </a:rPr>
              <a:t>Las mujeres embarazadas que se enferman con COVID-19 tienen más probabilidades que las mujeres no embarazadas de</a:t>
            </a:r>
            <a:r>
              <a:rPr lang="en-US" sz="2600" dirty="0">
                <a:solidFill>
                  <a:srgbClr val="0F9572"/>
                </a:solidFill>
                <a:effectLst/>
                <a:ea typeface="Arial" panose="020B0604020202020204" pitchFamily="34" charset="0"/>
              </a:rPr>
              <a:t>…</a:t>
            </a:r>
            <a:endParaRPr lang="en-US" sz="2600" dirty="0">
              <a:solidFill>
                <a:srgbClr val="0F9572"/>
              </a:solidFill>
            </a:endParaRPr>
          </a:p>
        </p:txBody>
      </p:sp>
      <p:sp>
        <p:nvSpPr>
          <p:cNvPr id="6" name="TextBox 5">
            <a:extLst>
              <a:ext uri="{FF2B5EF4-FFF2-40B4-BE49-F238E27FC236}">
                <a16:creationId xmlns:a16="http://schemas.microsoft.com/office/drawing/2014/main" id="{37FE8C0C-D295-6995-FA1A-8C5BA2BA82A6}"/>
              </a:ext>
            </a:extLst>
          </p:cNvPr>
          <p:cNvSpPr txBox="1"/>
          <p:nvPr/>
        </p:nvSpPr>
        <p:spPr>
          <a:xfrm>
            <a:off x="1780162" y="4698458"/>
            <a:ext cx="2441642" cy="1200329"/>
          </a:xfrm>
          <a:prstGeom prst="rect">
            <a:avLst/>
          </a:prstGeom>
          <a:solidFill>
            <a:srgbClr val="F3F3F3"/>
          </a:solidFill>
        </p:spPr>
        <p:txBody>
          <a:bodyPr wrap="square" rtlCol="0">
            <a:spAutoFit/>
          </a:bodyPr>
          <a:lstStyle/>
          <a:p>
            <a:pPr algn="ctr"/>
            <a:r>
              <a:rPr lang="es-ES" b="1" dirty="0">
                <a:solidFill>
                  <a:srgbClr val="065D47"/>
                </a:solidFill>
              </a:rPr>
              <a:t>Necesita atención en la unidad de cuidados intensivos (UCI)</a:t>
            </a:r>
            <a:endParaRPr lang="en-US" b="1" dirty="0">
              <a:solidFill>
                <a:srgbClr val="065D47"/>
              </a:solidFill>
            </a:endParaRPr>
          </a:p>
        </p:txBody>
      </p:sp>
      <p:sp>
        <p:nvSpPr>
          <p:cNvPr id="10" name="TextBox 9">
            <a:extLst>
              <a:ext uri="{FF2B5EF4-FFF2-40B4-BE49-F238E27FC236}">
                <a16:creationId xmlns:a16="http://schemas.microsoft.com/office/drawing/2014/main" id="{E77B553B-305F-6DED-6F14-A8D113CD0B2F}"/>
              </a:ext>
            </a:extLst>
          </p:cNvPr>
          <p:cNvSpPr txBox="1"/>
          <p:nvPr/>
        </p:nvSpPr>
        <p:spPr>
          <a:xfrm>
            <a:off x="4841134" y="4679002"/>
            <a:ext cx="2302212" cy="1200329"/>
          </a:xfrm>
          <a:prstGeom prst="rect">
            <a:avLst/>
          </a:prstGeom>
          <a:solidFill>
            <a:srgbClr val="F3F3F3"/>
          </a:solidFill>
        </p:spPr>
        <p:txBody>
          <a:bodyPr wrap="square" rtlCol="0">
            <a:spAutoFit/>
          </a:bodyPr>
          <a:lstStyle/>
          <a:p>
            <a:pPr algn="ctr"/>
            <a:r>
              <a:rPr lang="es-ES" b="1" dirty="0">
                <a:solidFill>
                  <a:srgbClr val="065D47"/>
                </a:solidFill>
              </a:rPr>
              <a:t>Necesita un ventilador para soporte respiratorio</a:t>
            </a:r>
            <a:endParaRPr lang="en-US" b="1" dirty="0">
              <a:solidFill>
                <a:srgbClr val="065D47"/>
              </a:solidFill>
            </a:endParaRPr>
          </a:p>
        </p:txBody>
      </p:sp>
      <p:sp>
        <p:nvSpPr>
          <p:cNvPr id="12" name="TextBox 11">
            <a:extLst>
              <a:ext uri="{FF2B5EF4-FFF2-40B4-BE49-F238E27FC236}">
                <a16:creationId xmlns:a16="http://schemas.microsoft.com/office/drawing/2014/main" id="{580C2C7F-EC0B-48EF-8A16-3281DAE962CC}"/>
              </a:ext>
            </a:extLst>
          </p:cNvPr>
          <p:cNvSpPr txBox="1"/>
          <p:nvPr/>
        </p:nvSpPr>
        <p:spPr>
          <a:xfrm>
            <a:off x="7980414" y="4766552"/>
            <a:ext cx="2019620" cy="646331"/>
          </a:xfrm>
          <a:prstGeom prst="rect">
            <a:avLst/>
          </a:prstGeom>
          <a:solidFill>
            <a:srgbClr val="F3F3F3"/>
          </a:solidFill>
        </p:spPr>
        <p:txBody>
          <a:bodyPr wrap="square" rtlCol="0">
            <a:spAutoFit/>
          </a:bodyPr>
          <a:lstStyle/>
          <a:p>
            <a:pPr algn="ctr"/>
            <a:r>
              <a:rPr lang="es-ES" b="1" dirty="0">
                <a:solidFill>
                  <a:srgbClr val="065D47"/>
                </a:solidFill>
              </a:rPr>
              <a:t>Muerte por la enfermedad</a:t>
            </a:r>
            <a:endParaRPr lang="en-US" b="1" dirty="0">
              <a:solidFill>
                <a:srgbClr val="065D47"/>
              </a:solidFill>
            </a:endParaRPr>
          </a:p>
        </p:txBody>
      </p:sp>
    </p:spTree>
    <p:extLst>
      <p:ext uri="{BB962C8B-B14F-4D97-AF65-F5344CB8AC3E}">
        <p14:creationId xmlns:p14="http://schemas.microsoft.com/office/powerpoint/2010/main" val="1305362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La vacuna contra COVID-19 y el embarazo: Lo que necesita saber">
            <a:extLst>
              <a:ext uri="{FF2B5EF4-FFF2-40B4-BE49-F238E27FC236}">
                <a16:creationId xmlns:a16="http://schemas.microsoft.com/office/drawing/2014/main" id="{A1067EA2-2D6A-56D4-F31C-45E3B47E8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66" y="2161610"/>
            <a:ext cx="9971963" cy="41549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375025-DAEC-0535-EABD-6614A3878BC0}"/>
              </a:ext>
            </a:extLst>
          </p:cNvPr>
          <p:cNvSpPr>
            <a:spLocks noGrp="1"/>
          </p:cNvSpPr>
          <p:nvPr>
            <p:ph type="title"/>
          </p:nvPr>
        </p:nvSpPr>
        <p:spPr/>
        <p:txBody>
          <a:bodyPr>
            <a:normAutofit fontScale="90000"/>
          </a:bodyPr>
          <a:lstStyle/>
          <a:p>
            <a:r>
              <a:rPr lang="es-ES" dirty="0"/>
              <a:t>Razón #2: Las vacunas contra el COVID-19 funcionan</a:t>
            </a:r>
            <a:endParaRPr lang="en-US" dirty="0"/>
          </a:p>
        </p:txBody>
      </p:sp>
      <p:sp>
        <p:nvSpPr>
          <p:cNvPr id="9" name="TextBox 8">
            <a:extLst>
              <a:ext uri="{FF2B5EF4-FFF2-40B4-BE49-F238E27FC236}">
                <a16:creationId xmlns:a16="http://schemas.microsoft.com/office/drawing/2014/main" id="{0257C695-9CE1-24C5-2ADE-ED4E592FC1C5}"/>
              </a:ext>
            </a:extLst>
          </p:cNvPr>
          <p:cNvSpPr txBox="1"/>
          <p:nvPr/>
        </p:nvSpPr>
        <p:spPr>
          <a:xfrm>
            <a:off x="799256" y="2242778"/>
            <a:ext cx="3625407" cy="3985706"/>
          </a:xfrm>
          <a:prstGeom prst="rect">
            <a:avLst/>
          </a:prstGeom>
          <a:noFill/>
        </p:spPr>
        <p:txBody>
          <a:bodyPr wrap="square">
            <a:spAutoFit/>
          </a:bodyPr>
          <a:lstStyle/>
          <a:p>
            <a:pPr fontAlgn="base"/>
            <a:r>
              <a:rPr lang="es-ES" sz="2300" b="1" i="0" dirty="0">
                <a:effectLst/>
                <a:latin typeface="+mj-lt"/>
              </a:rPr>
              <a:t>La eficacia estimada de la vacuna para la infección sintomática fue del 97% después de la segunda dosis.</a:t>
            </a:r>
          </a:p>
          <a:p>
            <a:pPr fontAlgn="base"/>
            <a:endParaRPr lang="es-ES" sz="2300" b="1" i="0" dirty="0">
              <a:effectLst/>
              <a:latin typeface="+mj-lt"/>
            </a:endParaRPr>
          </a:p>
          <a:p>
            <a:pPr fontAlgn="base"/>
            <a:r>
              <a:rPr lang="es-ES" sz="2300" b="1" i="0" dirty="0">
                <a:effectLst/>
                <a:latin typeface="+mj-lt"/>
              </a:rPr>
              <a:t>¡La vacuna contra el COVID-19 durante el embarazo también puede ayudar a proteger al bebé!</a:t>
            </a:r>
            <a:endParaRPr lang="en-US" sz="2300" b="1" i="0" dirty="0">
              <a:effectLst/>
              <a:latin typeface="+mj-lt"/>
            </a:endParaRPr>
          </a:p>
        </p:txBody>
      </p:sp>
    </p:spTree>
    <p:extLst>
      <p:ext uri="{BB962C8B-B14F-4D97-AF65-F5344CB8AC3E}">
        <p14:creationId xmlns:p14="http://schemas.microsoft.com/office/powerpoint/2010/main" val="515090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96974-391A-431B-F7CB-D7E6C87509C9}"/>
              </a:ext>
            </a:extLst>
          </p:cNvPr>
          <p:cNvSpPr>
            <a:spLocks noGrp="1"/>
          </p:cNvSpPr>
          <p:nvPr>
            <p:ph type="title"/>
          </p:nvPr>
        </p:nvSpPr>
        <p:spPr>
          <a:xfrm>
            <a:off x="299906" y="363216"/>
            <a:ext cx="9613861" cy="1080938"/>
          </a:xfrm>
        </p:spPr>
        <p:txBody>
          <a:bodyPr>
            <a:normAutofit fontScale="90000"/>
          </a:bodyPr>
          <a:lstStyle/>
          <a:p>
            <a:r>
              <a:rPr lang="es-ES" dirty="0"/>
              <a:t>Razón #3: las vacunas COVID-19 son seguras</a:t>
            </a:r>
            <a:endParaRPr lang="en-US" dirty="0"/>
          </a:p>
        </p:txBody>
      </p:sp>
      <p:pic>
        <p:nvPicPr>
          <p:cNvPr id="9" name="Picture 8">
            <a:extLst>
              <a:ext uri="{FF2B5EF4-FFF2-40B4-BE49-F238E27FC236}">
                <a16:creationId xmlns:a16="http://schemas.microsoft.com/office/drawing/2014/main" id="{AD7479D4-3280-789C-27AF-9A199B682B40}"/>
              </a:ext>
            </a:extLst>
          </p:cNvPr>
          <p:cNvPicPr>
            <a:picLocks noChangeAspect="1"/>
          </p:cNvPicPr>
          <p:nvPr/>
        </p:nvPicPr>
        <p:blipFill>
          <a:blip r:embed="rId3"/>
          <a:stretch>
            <a:fillRect/>
          </a:stretch>
        </p:blipFill>
        <p:spPr>
          <a:xfrm>
            <a:off x="299906" y="2040653"/>
            <a:ext cx="11592187" cy="3619918"/>
          </a:xfrm>
          <a:prstGeom prst="rect">
            <a:avLst/>
          </a:prstGeom>
        </p:spPr>
      </p:pic>
    </p:spTree>
    <p:extLst>
      <p:ext uri="{BB962C8B-B14F-4D97-AF65-F5344CB8AC3E}">
        <p14:creationId xmlns:p14="http://schemas.microsoft.com/office/powerpoint/2010/main" val="2967332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FFF331-0ADC-943B-5BC1-170A7F1153CB}"/>
              </a:ext>
            </a:extLst>
          </p:cNvPr>
          <p:cNvPicPr>
            <a:picLocks noChangeAspect="1"/>
          </p:cNvPicPr>
          <p:nvPr/>
        </p:nvPicPr>
        <p:blipFill>
          <a:blip r:embed="rId3"/>
          <a:stretch>
            <a:fillRect/>
          </a:stretch>
        </p:blipFill>
        <p:spPr>
          <a:xfrm>
            <a:off x="299906" y="1834282"/>
            <a:ext cx="11592187" cy="4032659"/>
          </a:xfrm>
          <a:prstGeom prst="rect">
            <a:avLst/>
          </a:prstGeom>
        </p:spPr>
      </p:pic>
      <p:sp>
        <p:nvSpPr>
          <p:cNvPr id="2" name="Title 1">
            <a:extLst>
              <a:ext uri="{FF2B5EF4-FFF2-40B4-BE49-F238E27FC236}">
                <a16:creationId xmlns:a16="http://schemas.microsoft.com/office/drawing/2014/main" id="{65A96974-391A-431B-F7CB-D7E6C87509C9}"/>
              </a:ext>
            </a:extLst>
          </p:cNvPr>
          <p:cNvSpPr>
            <a:spLocks noGrp="1"/>
          </p:cNvSpPr>
          <p:nvPr>
            <p:ph type="title"/>
          </p:nvPr>
        </p:nvSpPr>
        <p:spPr/>
        <p:txBody>
          <a:bodyPr>
            <a:normAutofit fontScale="90000"/>
          </a:bodyPr>
          <a:lstStyle/>
          <a:p>
            <a:r>
              <a:rPr lang="es-ES" dirty="0"/>
              <a:t>Razón #3: las vacunas COVID-19 son seguras</a:t>
            </a:r>
            <a:endParaRPr lang="en-US" dirty="0"/>
          </a:p>
        </p:txBody>
      </p:sp>
      <p:sp>
        <p:nvSpPr>
          <p:cNvPr id="3" name="TextBox 2">
            <a:extLst>
              <a:ext uri="{FF2B5EF4-FFF2-40B4-BE49-F238E27FC236}">
                <a16:creationId xmlns:a16="http://schemas.microsoft.com/office/drawing/2014/main" id="{73B8C24B-9DAC-ACAD-0667-960B26DF1F0E}"/>
              </a:ext>
            </a:extLst>
          </p:cNvPr>
          <p:cNvSpPr txBox="1"/>
          <p:nvPr/>
        </p:nvSpPr>
        <p:spPr>
          <a:xfrm>
            <a:off x="787940" y="2976664"/>
            <a:ext cx="3151762" cy="2062103"/>
          </a:xfrm>
          <a:prstGeom prst="rect">
            <a:avLst/>
          </a:prstGeom>
          <a:solidFill>
            <a:srgbClr val="FAFAFA"/>
          </a:solidFill>
        </p:spPr>
        <p:txBody>
          <a:bodyPr wrap="square" rtlCol="0">
            <a:spAutoFit/>
          </a:bodyPr>
          <a:lstStyle/>
          <a:p>
            <a:r>
              <a:rPr lang="es-ES" sz="2200" b="1" dirty="0">
                <a:solidFill>
                  <a:schemeClr val="bg1">
                    <a:lumMod val="50000"/>
                  </a:schemeClr>
                </a:solidFill>
              </a:rPr>
              <a:t>Las vacunas COVID no pueden transmitirle COVID-19 porque no hay virus vivo en la vacuna.</a:t>
            </a:r>
          </a:p>
          <a:p>
            <a:endParaRPr lang="en-US" dirty="0"/>
          </a:p>
        </p:txBody>
      </p:sp>
    </p:spTree>
    <p:extLst>
      <p:ext uri="{BB962C8B-B14F-4D97-AF65-F5344CB8AC3E}">
        <p14:creationId xmlns:p14="http://schemas.microsoft.com/office/powerpoint/2010/main" val="4275482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5DC671-AA16-5596-D73D-784538ADD4C2}"/>
              </a:ext>
            </a:extLst>
          </p:cNvPr>
          <p:cNvPicPr>
            <a:picLocks noChangeAspect="1"/>
          </p:cNvPicPr>
          <p:nvPr/>
        </p:nvPicPr>
        <p:blipFill>
          <a:blip r:embed="rId3"/>
          <a:stretch>
            <a:fillRect/>
          </a:stretch>
        </p:blipFill>
        <p:spPr>
          <a:xfrm>
            <a:off x="247263" y="1873191"/>
            <a:ext cx="11697474" cy="4032659"/>
          </a:xfrm>
          <a:prstGeom prst="rect">
            <a:avLst/>
          </a:prstGeom>
        </p:spPr>
      </p:pic>
      <p:sp>
        <p:nvSpPr>
          <p:cNvPr id="2" name="Title 1">
            <a:extLst>
              <a:ext uri="{FF2B5EF4-FFF2-40B4-BE49-F238E27FC236}">
                <a16:creationId xmlns:a16="http://schemas.microsoft.com/office/drawing/2014/main" id="{65A96974-391A-431B-F7CB-D7E6C87509C9}"/>
              </a:ext>
            </a:extLst>
          </p:cNvPr>
          <p:cNvSpPr>
            <a:spLocks noGrp="1"/>
          </p:cNvSpPr>
          <p:nvPr>
            <p:ph type="title"/>
          </p:nvPr>
        </p:nvSpPr>
        <p:spPr/>
        <p:txBody>
          <a:bodyPr>
            <a:normAutofit fontScale="90000"/>
          </a:bodyPr>
          <a:lstStyle/>
          <a:p>
            <a:r>
              <a:rPr lang="es-ES" dirty="0"/>
              <a:t>Razón #3: las vacunas COVID-19 son seguras</a:t>
            </a:r>
            <a:endParaRPr lang="en-US" dirty="0"/>
          </a:p>
        </p:txBody>
      </p:sp>
      <p:sp>
        <p:nvSpPr>
          <p:cNvPr id="3" name="TextBox 2">
            <a:extLst>
              <a:ext uri="{FF2B5EF4-FFF2-40B4-BE49-F238E27FC236}">
                <a16:creationId xmlns:a16="http://schemas.microsoft.com/office/drawing/2014/main" id="{85670D1D-3D82-A710-3CC4-6BD9ACE4B9C6}"/>
              </a:ext>
            </a:extLst>
          </p:cNvPr>
          <p:cNvSpPr txBox="1"/>
          <p:nvPr/>
        </p:nvSpPr>
        <p:spPr>
          <a:xfrm>
            <a:off x="617500" y="2937754"/>
            <a:ext cx="3151762" cy="2062103"/>
          </a:xfrm>
          <a:prstGeom prst="rect">
            <a:avLst/>
          </a:prstGeom>
          <a:solidFill>
            <a:srgbClr val="FAFAFA"/>
          </a:solidFill>
        </p:spPr>
        <p:txBody>
          <a:bodyPr wrap="square" rtlCol="0">
            <a:spAutoFit/>
          </a:bodyPr>
          <a:lstStyle/>
          <a:p>
            <a:r>
              <a:rPr lang="es-ES" sz="2200" b="1" dirty="0">
                <a:solidFill>
                  <a:schemeClr val="bg1">
                    <a:lumMod val="50000"/>
                  </a:schemeClr>
                </a:solidFill>
              </a:rPr>
              <a:t>Las vacunas COVID no pueden transmitirle COVID-19 porque no hay virus vivo en la vacuna.</a:t>
            </a:r>
          </a:p>
          <a:p>
            <a:endParaRPr lang="en-US" dirty="0"/>
          </a:p>
        </p:txBody>
      </p:sp>
      <p:sp>
        <p:nvSpPr>
          <p:cNvPr id="4" name="TextBox 3">
            <a:extLst>
              <a:ext uri="{FF2B5EF4-FFF2-40B4-BE49-F238E27FC236}">
                <a16:creationId xmlns:a16="http://schemas.microsoft.com/office/drawing/2014/main" id="{FB210339-51D1-D17B-E5A1-E9BD0ECC47B2}"/>
              </a:ext>
            </a:extLst>
          </p:cNvPr>
          <p:cNvSpPr txBox="1"/>
          <p:nvPr/>
        </p:nvSpPr>
        <p:spPr>
          <a:xfrm>
            <a:off x="4452733" y="2537456"/>
            <a:ext cx="3286534" cy="2739211"/>
          </a:xfrm>
          <a:prstGeom prst="rect">
            <a:avLst/>
          </a:prstGeom>
          <a:solidFill>
            <a:srgbClr val="FAFAFA"/>
          </a:solidFill>
        </p:spPr>
        <p:txBody>
          <a:bodyPr wrap="square" rtlCol="0">
            <a:spAutoFit/>
          </a:bodyPr>
          <a:lstStyle/>
          <a:p>
            <a:r>
              <a:rPr lang="es-ES" sz="2200" b="1" dirty="0">
                <a:solidFill>
                  <a:schemeClr val="bg1">
                    <a:lumMod val="50000"/>
                  </a:schemeClr>
                </a:solidFill>
              </a:rPr>
              <a:t>Los informes muestran que las mujeres que recibieron la vacuna COVID-19 durante el embarazo no tuvieron problemas con la vacuna.</a:t>
            </a:r>
          </a:p>
          <a:p>
            <a:endParaRPr lang="en-US" dirty="0"/>
          </a:p>
        </p:txBody>
      </p:sp>
    </p:spTree>
    <p:extLst>
      <p:ext uri="{BB962C8B-B14F-4D97-AF65-F5344CB8AC3E}">
        <p14:creationId xmlns:p14="http://schemas.microsoft.com/office/powerpoint/2010/main" val="400999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EE3A0D-4410-A187-029A-5344CD3BB6D6}"/>
              </a:ext>
            </a:extLst>
          </p:cNvPr>
          <p:cNvPicPr>
            <a:picLocks noChangeAspect="1"/>
          </p:cNvPicPr>
          <p:nvPr/>
        </p:nvPicPr>
        <p:blipFill>
          <a:blip r:embed="rId3"/>
          <a:stretch>
            <a:fillRect/>
          </a:stretch>
        </p:blipFill>
        <p:spPr>
          <a:xfrm>
            <a:off x="299904" y="1834282"/>
            <a:ext cx="11609167" cy="4032658"/>
          </a:xfrm>
          <a:prstGeom prst="rect">
            <a:avLst/>
          </a:prstGeom>
        </p:spPr>
      </p:pic>
      <p:sp>
        <p:nvSpPr>
          <p:cNvPr id="2" name="Title 1">
            <a:extLst>
              <a:ext uri="{FF2B5EF4-FFF2-40B4-BE49-F238E27FC236}">
                <a16:creationId xmlns:a16="http://schemas.microsoft.com/office/drawing/2014/main" id="{65A96974-391A-431B-F7CB-D7E6C87509C9}"/>
              </a:ext>
            </a:extLst>
          </p:cNvPr>
          <p:cNvSpPr>
            <a:spLocks noGrp="1"/>
          </p:cNvSpPr>
          <p:nvPr>
            <p:ph type="title"/>
          </p:nvPr>
        </p:nvSpPr>
        <p:spPr/>
        <p:txBody>
          <a:bodyPr>
            <a:normAutofit fontScale="90000"/>
          </a:bodyPr>
          <a:lstStyle/>
          <a:p>
            <a:r>
              <a:rPr lang="es-ES" dirty="0"/>
              <a:t>Razón #3: las vacunas COVID-19 son seguras</a:t>
            </a:r>
            <a:endParaRPr lang="en-US" dirty="0"/>
          </a:p>
        </p:txBody>
      </p:sp>
      <p:sp>
        <p:nvSpPr>
          <p:cNvPr id="3" name="TextBox 2">
            <a:extLst>
              <a:ext uri="{FF2B5EF4-FFF2-40B4-BE49-F238E27FC236}">
                <a16:creationId xmlns:a16="http://schemas.microsoft.com/office/drawing/2014/main" id="{D3EDC235-EFDF-B9D7-5C8C-2F764B438BE3}"/>
              </a:ext>
            </a:extLst>
          </p:cNvPr>
          <p:cNvSpPr txBox="1"/>
          <p:nvPr/>
        </p:nvSpPr>
        <p:spPr>
          <a:xfrm>
            <a:off x="617500" y="2937754"/>
            <a:ext cx="3151762" cy="2062103"/>
          </a:xfrm>
          <a:prstGeom prst="rect">
            <a:avLst/>
          </a:prstGeom>
          <a:solidFill>
            <a:srgbClr val="FAFAFA"/>
          </a:solidFill>
        </p:spPr>
        <p:txBody>
          <a:bodyPr wrap="square" rtlCol="0">
            <a:spAutoFit/>
          </a:bodyPr>
          <a:lstStyle/>
          <a:p>
            <a:r>
              <a:rPr lang="es-ES" sz="2200" b="1" dirty="0">
                <a:solidFill>
                  <a:schemeClr val="bg1">
                    <a:lumMod val="50000"/>
                  </a:schemeClr>
                </a:solidFill>
              </a:rPr>
              <a:t>Las vacunas COVID no pueden transmitirle COVID-19 porque no hay virus vivo en la vacuna.</a:t>
            </a:r>
          </a:p>
          <a:p>
            <a:endParaRPr lang="en-US" dirty="0"/>
          </a:p>
        </p:txBody>
      </p:sp>
      <p:sp>
        <p:nvSpPr>
          <p:cNvPr id="5" name="TextBox 4">
            <a:extLst>
              <a:ext uri="{FF2B5EF4-FFF2-40B4-BE49-F238E27FC236}">
                <a16:creationId xmlns:a16="http://schemas.microsoft.com/office/drawing/2014/main" id="{A5433CE7-17CC-EC0D-3D54-756D7B800753}"/>
              </a:ext>
            </a:extLst>
          </p:cNvPr>
          <p:cNvSpPr txBox="1"/>
          <p:nvPr/>
        </p:nvSpPr>
        <p:spPr>
          <a:xfrm>
            <a:off x="4452733" y="2605552"/>
            <a:ext cx="3286534" cy="2739211"/>
          </a:xfrm>
          <a:prstGeom prst="rect">
            <a:avLst/>
          </a:prstGeom>
          <a:solidFill>
            <a:srgbClr val="FAFAFA"/>
          </a:solidFill>
        </p:spPr>
        <p:txBody>
          <a:bodyPr wrap="square" rtlCol="0">
            <a:spAutoFit/>
          </a:bodyPr>
          <a:lstStyle/>
          <a:p>
            <a:r>
              <a:rPr lang="es-ES" sz="2200" b="1" dirty="0">
                <a:solidFill>
                  <a:schemeClr val="bg1">
                    <a:lumMod val="50000"/>
                  </a:schemeClr>
                </a:solidFill>
              </a:rPr>
              <a:t>Los informes muestran que las mujeres que recibieron la vacuna COVID-19 durante el embarazo no tuvieron problemas con la vacuna.</a:t>
            </a:r>
          </a:p>
          <a:p>
            <a:endParaRPr lang="en-US" dirty="0"/>
          </a:p>
        </p:txBody>
      </p:sp>
      <p:sp>
        <p:nvSpPr>
          <p:cNvPr id="6" name="TextBox 5">
            <a:extLst>
              <a:ext uri="{FF2B5EF4-FFF2-40B4-BE49-F238E27FC236}">
                <a16:creationId xmlns:a16="http://schemas.microsoft.com/office/drawing/2014/main" id="{78A14E8A-636C-5BB5-2ECE-1B697C8B67B3}"/>
              </a:ext>
            </a:extLst>
          </p:cNvPr>
          <p:cNvSpPr txBox="1"/>
          <p:nvPr/>
        </p:nvSpPr>
        <p:spPr>
          <a:xfrm>
            <a:off x="8258784" y="2469365"/>
            <a:ext cx="3472774" cy="3124042"/>
          </a:xfrm>
          <a:prstGeom prst="rect">
            <a:avLst/>
          </a:prstGeom>
          <a:solidFill>
            <a:srgbClr val="FAFAFA"/>
          </a:solidFill>
        </p:spPr>
        <p:txBody>
          <a:bodyPr wrap="square" rtlCol="0">
            <a:spAutoFit/>
          </a:bodyPr>
          <a:lstStyle/>
          <a:p>
            <a:r>
              <a:rPr lang="es-ES" sz="2200" b="1" dirty="0">
                <a:solidFill>
                  <a:schemeClr val="bg1">
                    <a:lumMod val="50000"/>
                  </a:schemeClr>
                </a:solidFill>
              </a:rPr>
              <a:t>Después de la vacunación, los anticuerpos producidos por su cuerpo pueden pasar a través de la leche materna, lo que ayuda a proteger a su bebé del COVID-19.</a:t>
            </a:r>
          </a:p>
          <a:p>
            <a:endParaRPr lang="en-US" dirty="0"/>
          </a:p>
        </p:txBody>
      </p:sp>
    </p:spTree>
    <p:extLst>
      <p:ext uri="{BB962C8B-B14F-4D97-AF65-F5344CB8AC3E}">
        <p14:creationId xmlns:p14="http://schemas.microsoft.com/office/powerpoint/2010/main" val="40170997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E1E50-BA79-8485-487B-FC039C9146AC}"/>
              </a:ext>
            </a:extLst>
          </p:cNvPr>
          <p:cNvSpPr>
            <a:spLocks noGrp="1"/>
          </p:cNvSpPr>
          <p:nvPr>
            <p:ph type="title"/>
          </p:nvPr>
        </p:nvSpPr>
        <p:spPr>
          <a:xfrm>
            <a:off x="306215" y="304849"/>
            <a:ext cx="9613861" cy="1080938"/>
          </a:xfrm>
        </p:spPr>
        <p:txBody>
          <a:bodyPr>
            <a:normAutofit fontScale="90000"/>
          </a:bodyPr>
          <a:lstStyle/>
          <a:p>
            <a:r>
              <a:rPr lang="es-ES" dirty="0"/>
              <a:t>Razón #3: las vacunas COVID-19 son seguras</a:t>
            </a:r>
            <a:endParaRPr lang="en-US" dirty="0"/>
          </a:p>
        </p:txBody>
      </p:sp>
      <p:sp>
        <p:nvSpPr>
          <p:cNvPr id="4" name="Content Placeholder 2">
            <a:extLst>
              <a:ext uri="{FF2B5EF4-FFF2-40B4-BE49-F238E27FC236}">
                <a16:creationId xmlns:a16="http://schemas.microsoft.com/office/drawing/2014/main" id="{C8074CB1-E62C-C5CA-2598-627CB77F1FFB}"/>
              </a:ext>
            </a:extLst>
          </p:cNvPr>
          <p:cNvSpPr>
            <a:spLocks noGrp="1"/>
          </p:cNvSpPr>
          <p:nvPr>
            <p:ph idx="1"/>
          </p:nvPr>
        </p:nvSpPr>
        <p:spPr>
          <a:xfrm>
            <a:off x="306215" y="2052165"/>
            <a:ext cx="9613900" cy="3598862"/>
          </a:xfrm>
        </p:spPr>
        <p:txBody>
          <a:bodyPr vert="horz" lIns="91440" tIns="45720" rIns="91440" bIns="45720" rtlCol="0" anchor="t">
            <a:noAutofit/>
          </a:bodyPr>
          <a:lstStyle/>
          <a:p>
            <a:pPr marL="457200" lvl="1" indent="0" algn="ctr">
              <a:buNone/>
            </a:pPr>
            <a:r>
              <a:rPr lang="es-ES" sz="3600" b="1" dirty="0">
                <a:solidFill>
                  <a:schemeClr val="bg1">
                    <a:lumMod val="50000"/>
                  </a:schemeClr>
                </a:solidFill>
              </a:rPr>
              <a:t>Usted debe saber…</a:t>
            </a:r>
          </a:p>
          <a:p>
            <a:pPr lvl="1" algn="ctr"/>
            <a:endParaRPr lang="es-ES" dirty="0"/>
          </a:p>
          <a:p>
            <a:pPr marL="457200" lvl="1" indent="0" algn="ctr">
              <a:buNone/>
            </a:pPr>
            <a:r>
              <a:rPr lang="es-ES" sz="2800" b="1" dirty="0">
                <a:solidFill>
                  <a:srgbClr val="0070C0"/>
                </a:solidFill>
              </a:rPr>
              <a:t>Su capacidad de quedar embarazada </a:t>
            </a:r>
            <a:r>
              <a:rPr lang="es-ES" sz="2800" b="1" dirty="0">
                <a:solidFill>
                  <a:srgbClr val="00B050"/>
                </a:solidFill>
              </a:rPr>
              <a:t>sigue siendo la misma</a:t>
            </a:r>
            <a:r>
              <a:rPr lang="es-ES" sz="2800" b="1" dirty="0">
                <a:solidFill>
                  <a:srgbClr val="0070C0"/>
                </a:solidFill>
              </a:rPr>
              <a:t> después de la vacuna contra el COVID-19.</a:t>
            </a:r>
          </a:p>
          <a:p>
            <a:pPr lvl="1" algn="ctr"/>
            <a:endParaRPr lang="es-ES" sz="2800" dirty="0">
              <a:solidFill>
                <a:srgbClr val="00B050"/>
              </a:solidFill>
            </a:endParaRPr>
          </a:p>
          <a:p>
            <a:pPr marL="457200" lvl="1" indent="0" algn="ctr">
              <a:buNone/>
            </a:pPr>
            <a:r>
              <a:rPr lang="es-ES" sz="2800" b="1" dirty="0">
                <a:solidFill>
                  <a:srgbClr val="0070C0"/>
                </a:solidFill>
              </a:rPr>
              <a:t>Los obstetras recomiendan la vacunación a cualquier persona que considere quedar embarazada en el futuro.</a:t>
            </a:r>
            <a:endParaRPr lang="en-US" sz="2800" b="1" dirty="0">
              <a:solidFill>
                <a:srgbClr val="0070C0"/>
              </a:solidFill>
            </a:endParaRPr>
          </a:p>
        </p:txBody>
      </p:sp>
    </p:spTree>
    <p:extLst>
      <p:ext uri="{BB962C8B-B14F-4D97-AF65-F5344CB8AC3E}">
        <p14:creationId xmlns:p14="http://schemas.microsoft.com/office/powerpoint/2010/main" val="3952695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9D5159-39A6-50AB-56AA-F6BC2A6DF04E}"/>
              </a:ext>
            </a:extLst>
          </p:cNvPr>
          <p:cNvSpPr/>
          <p:nvPr/>
        </p:nvSpPr>
        <p:spPr>
          <a:xfrm>
            <a:off x="109729"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1AD677-209B-6135-8161-F6BF45CFEE59}"/>
              </a:ext>
            </a:extLst>
          </p:cNvPr>
          <p:cNvSpPr>
            <a:spLocks noGrp="1"/>
          </p:cNvSpPr>
          <p:nvPr>
            <p:ph type="title"/>
          </p:nvPr>
        </p:nvSpPr>
        <p:spPr/>
        <p:txBody>
          <a:bodyPr/>
          <a:lstStyle/>
          <a:p>
            <a:r>
              <a:rPr lang="en-US" dirty="0"/>
              <a:t>La historia de Anakin Das</a:t>
            </a:r>
          </a:p>
        </p:txBody>
      </p:sp>
      <p:pic>
        <p:nvPicPr>
          <p:cNvPr id="5" name="Content Placeholder 4">
            <a:extLst>
              <a:ext uri="{FF2B5EF4-FFF2-40B4-BE49-F238E27FC236}">
                <a16:creationId xmlns:a16="http://schemas.microsoft.com/office/drawing/2014/main" id="{ABBDEE24-149D-2793-3572-49B80252C3EA}"/>
              </a:ext>
            </a:extLst>
          </p:cNvPr>
          <p:cNvPicPr>
            <a:picLocks noGrp="1" noChangeAspect="1"/>
          </p:cNvPicPr>
          <p:nvPr>
            <p:ph idx="1"/>
          </p:nvPr>
        </p:nvPicPr>
        <p:blipFill>
          <a:blip r:embed="rId2"/>
          <a:stretch>
            <a:fillRect/>
          </a:stretch>
        </p:blipFill>
        <p:spPr>
          <a:xfrm>
            <a:off x="617500" y="3153747"/>
            <a:ext cx="3108083" cy="3128331"/>
          </a:xfrm>
        </p:spPr>
      </p:pic>
      <p:sp>
        <p:nvSpPr>
          <p:cNvPr id="6" name="TextBox 5">
            <a:extLst>
              <a:ext uri="{FF2B5EF4-FFF2-40B4-BE49-F238E27FC236}">
                <a16:creationId xmlns:a16="http://schemas.microsoft.com/office/drawing/2014/main" id="{27FD70E4-11E2-1D10-E1DE-E100B562DA73}"/>
              </a:ext>
            </a:extLst>
          </p:cNvPr>
          <p:cNvSpPr txBox="1"/>
          <p:nvPr/>
        </p:nvSpPr>
        <p:spPr>
          <a:xfrm>
            <a:off x="4041605" y="3285931"/>
            <a:ext cx="5970142" cy="1754326"/>
          </a:xfrm>
          <a:prstGeom prst="rect">
            <a:avLst/>
          </a:prstGeom>
          <a:noFill/>
        </p:spPr>
        <p:txBody>
          <a:bodyPr wrap="square" rtlCol="0">
            <a:spAutoFit/>
          </a:bodyPr>
          <a:lstStyle/>
          <a:p>
            <a:r>
              <a:rPr lang="es-ES" dirty="0" err="1">
                <a:solidFill>
                  <a:srgbClr val="707070"/>
                </a:solidFill>
                <a:latin typeface="Lato" panose="020F0502020204030203" pitchFamily="34" charset="0"/>
              </a:rPr>
              <a:t>Anakin</a:t>
            </a:r>
            <a:r>
              <a:rPr lang="es-ES" dirty="0">
                <a:solidFill>
                  <a:srgbClr val="707070"/>
                </a:solidFill>
                <a:latin typeface="Lato" panose="020F0502020204030203" pitchFamily="34" charset="0"/>
              </a:rPr>
              <a:t> nació 10 semanas antes de tiempo debido a que su madre contrajo influenza durante el embarazo. Ahora sufre una enfermedad pulmonar crónica.</a:t>
            </a:r>
          </a:p>
          <a:p>
            <a:endParaRPr lang="en-US" dirty="0">
              <a:solidFill>
                <a:srgbClr val="707070"/>
              </a:solidFill>
              <a:latin typeface="Lato" panose="020F0502020204030203" pitchFamily="34" charset="0"/>
            </a:endParaRPr>
          </a:p>
          <a:p>
            <a:r>
              <a:rPr lang="en-US" dirty="0">
                <a:solidFill>
                  <a:srgbClr val="707070"/>
                </a:solidFill>
                <a:latin typeface="Lato" panose="020F0502020204030203" pitchFamily="34" charset="0"/>
              </a:rPr>
              <a:t>Lea la historia </a:t>
            </a:r>
            <a:r>
              <a:rPr lang="en-US" dirty="0" err="1">
                <a:solidFill>
                  <a:srgbClr val="707070"/>
                </a:solidFill>
                <a:latin typeface="Lato" panose="020F0502020204030203" pitchFamily="34" charset="0"/>
              </a:rPr>
              <a:t>completa</a:t>
            </a:r>
            <a:r>
              <a:rPr lang="en-US" dirty="0">
                <a:solidFill>
                  <a:srgbClr val="707070"/>
                </a:solidFill>
                <a:latin typeface="Lato" panose="020F0502020204030203" pitchFamily="34" charset="0"/>
              </a:rPr>
              <a:t>: </a:t>
            </a:r>
            <a:r>
              <a:rPr lang="en-US" dirty="0">
                <a:solidFill>
                  <a:srgbClr val="707070"/>
                </a:solidFill>
                <a:latin typeface="Lato" panose="020F0502020204030203" pitchFamily="34" charset="0"/>
                <a:hlinkClick r:id="rId3"/>
              </a:rPr>
              <a:t>familiesfightingflu.org/family-story/the-das-family/</a:t>
            </a:r>
            <a:endParaRPr lang="en-US" dirty="0"/>
          </a:p>
        </p:txBody>
      </p:sp>
      <p:pic>
        <p:nvPicPr>
          <p:cNvPr id="2050" name="Picture 2" descr="Families Fighting Flu">
            <a:extLst>
              <a:ext uri="{FF2B5EF4-FFF2-40B4-BE49-F238E27FC236}">
                <a16:creationId xmlns:a16="http://schemas.microsoft.com/office/drawing/2014/main" id="{1352FA04-B24B-4C64-B0F4-DC8B9FD54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968" y="5374513"/>
            <a:ext cx="2919984" cy="8423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E5C5A6D-B0F0-6FE9-847B-62D81B93BB7F}"/>
              </a:ext>
            </a:extLst>
          </p:cNvPr>
          <p:cNvPicPr>
            <a:picLocks noChangeAspect="1"/>
          </p:cNvPicPr>
          <p:nvPr/>
        </p:nvPicPr>
        <p:blipFill>
          <a:blip r:embed="rId5"/>
          <a:stretch>
            <a:fillRect/>
          </a:stretch>
        </p:blipFill>
        <p:spPr>
          <a:xfrm>
            <a:off x="109729" y="1611600"/>
            <a:ext cx="10231360" cy="1240568"/>
          </a:xfrm>
          <a:prstGeom prst="rect">
            <a:avLst/>
          </a:prstGeom>
        </p:spPr>
      </p:pic>
      <p:sp>
        <p:nvSpPr>
          <p:cNvPr id="8" name="TextBox 7">
            <a:extLst>
              <a:ext uri="{FF2B5EF4-FFF2-40B4-BE49-F238E27FC236}">
                <a16:creationId xmlns:a16="http://schemas.microsoft.com/office/drawing/2014/main" id="{7C604436-785B-B384-51E9-ABCA8EF66A9E}"/>
              </a:ext>
            </a:extLst>
          </p:cNvPr>
          <p:cNvSpPr txBox="1"/>
          <p:nvPr/>
        </p:nvSpPr>
        <p:spPr>
          <a:xfrm>
            <a:off x="1313016" y="2038729"/>
            <a:ext cx="1075787" cy="369332"/>
          </a:xfrm>
          <a:prstGeom prst="rect">
            <a:avLst/>
          </a:prstGeom>
          <a:solidFill>
            <a:schemeClr val="tx1"/>
          </a:solidFill>
        </p:spPr>
        <p:txBody>
          <a:bodyPr wrap="square" rtlCol="0">
            <a:spAutoFit/>
          </a:bodyPr>
          <a:lstStyle/>
          <a:p>
            <a:r>
              <a:rPr lang="en-US" dirty="0">
                <a:solidFill>
                  <a:srgbClr val="00B0F0"/>
                </a:solidFill>
              </a:rPr>
              <a:t>El </a:t>
            </a:r>
            <a:r>
              <a:rPr lang="en-US" dirty="0" err="1">
                <a:solidFill>
                  <a:srgbClr val="00B0F0"/>
                </a:solidFill>
              </a:rPr>
              <a:t>feto</a:t>
            </a:r>
            <a:endParaRPr lang="en-US" dirty="0">
              <a:solidFill>
                <a:srgbClr val="00B0F0"/>
              </a:solidFill>
            </a:endParaRPr>
          </a:p>
        </p:txBody>
      </p:sp>
      <p:sp>
        <p:nvSpPr>
          <p:cNvPr id="9" name="TextBox 8">
            <a:extLst>
              <a:ext uri="{FF2B5EF4-FFF2-40B4-BE49-F238E27FC236}">
                <a16:creationId xmlns:a16="http://schemas.microsoft.com/office/drawing/2014/main" id="{9DEBF450-78D1-C065-050E-C5430658F78C}"/>
              </a:ext>
            </a:extLst>
          </p:cNvPr>
          <p:cNvSpPr txBox="1"/>
          <p:nvPr/>
        </p:nvSpPr>
        <p:spPr>
          <a:xfrm>
            <a:off x="4422625" y="2047218"/>
            <a:ext cx="1905880" cy="369332"/>
          </a:xfrm>
          <a:prstGeom prst="rect">
            <a:avLst/>
          </a:prstGeom>
          <a:solidFill>
            <a:srgbClr val="F5F5F5"/>
          </a:solidFill>
        </p:spPr>
        <p:txBody>
          <a:bodyPr wrap="square" rtlCol="0">
            <a:spAutoFit/>
          </a:bodyPr>
          <a:lstStyle/>
          <a:p>
            <a:r>
              <a:rPr lang="en-US" dirty="0" err="1">
                <a:solidFill>
                  <a:srgbClr val="202253"/>
                </a:solidFill>
              </a:rPr>
              <a:t>Recién</a:t>
            </a:r>
            <a:r>
              <a:rPr lang="en-US" dirty="0">
                <a:solidFill>
                  <a:srgbClr val="202253"/>
                </a:solidFill>
              </a:rPr>
              <a:t> </a:t>
            </a:r>
            <a:r>
              <a:rPr lang="en-US" dirty="0" err="1">
                <a:solidFill>
                  <a:srgbClr val="202253"/>
                </a:solidFill>
              </a:rPr>
              <a:t>nacido</a:t>
            </a:r>
            <a:endParaRPr lang="en-US" dirty="0">
              <a:solidFill>
                <a:srgbClr val="202253"/>
              </a:solidFill>
            </a:endParaRPr>
          </a:p>
        </p:txBody>
      </p:sp>
      <p:sp>
        <p:nvSpPr>
          <p:cNvPr id="10" name="TextBox 9">
            <a:extLst>
              <a:ext uri="{FF2B5EF4-FFF2-40B4-BE49-F238E27FC236}">
                <a16:creationId xmlns:a16="http://schemas.microsoft.com/office/drawing/2014/main" id="{F5F34D33-1FE4-3196-21AB-0A44554E7EAB}"/>
              </a:ext>
            </a:extLst>
          </p:cNvPr>
          <p:cNvSpPr txBox="1"/>
          <p:nvPr/>
        </p:nvSpPr>
        <p:spPr>
          <a:xfrm>
            <a:off x="7205107" y="2033411"/>
            <a:ext cx="2644812" cy="369332"/>
          </a:xfrm>
          <a:prstGeom prst="rect">
            <a:avLst/>
          </a:prstGeom>
          <a:solidFill>
            <a:srgbClr val="F5F5F5"/>
          </a:solidFill>
        </p:spPr>
        <p:txBody>
          <a:bodyPr wrap="square" rtlCol="0">
            <a:spAutoFit/>
          </a:bodyPr>
          <a:lstStyle/>
          <a:p>
            <a:r>
              <a:rPr lang="en-US" dirty="0" err="1">
                <a:solidFill>
                  <a:srgbClr val="202253"/>
                </a:solidFill>
              </a:rPr>
              <a:t>Mujeres</a:t>
            </a:r>
            <a:r>
              <a:rPr lang="en-US" dirty="0">
                <a:solidFill>
                  <a:srgbClr val="202253"/>
                </a:solidFill>
              </a:rPr>
              <a:t> </a:t>
            </a:r>
            <a:r>
              <a:rPr lang="en-US" dirty="0" err="1">
                <a:solidFill>
                  <a:srgbClr val="202253"/>
                </a:solidFill>
              </a:rPr>
              <a:t>embarazadas</a:t>
            </a:r>
            <a:endParaRPr lang="en-US" dirty="0">
              <a:solidFill>
                <a:srgbClr val="202253"/>
              </a:solidFill>
            </a:endParaRPr>
          </a:p>
        </p:txBody>
      </p:sp>
    </p:spTree>
    <p:extLst>
      <p:ext uri="{BB962C8B-B14F-4D97-AF65-F5344CB8AC3E}">
        <p14:creationId xmlns:p14="http://schemas.microsoft.com/office/powerpoint/2010/main" val="3658042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EE99D4-E9D2-C739-9D04-3EDFF235F896}"/>
              </a:ext>
            </a:extLst>
          </p:cNvPr>
          <p:cNvSpPr>
            <a:spLocks noGrp="1"/>
          </p:cNvSpPr>
          <p:nvPr>
            <p:ph type="title"/>
          </p:nvPr>
        </p:nvSpPr>
        <p:spPr/>
        <p:txBody>
          <a:bodyPr/>
          <a:lstStyle/>
          <a:p>
            <a:r>
              <a:rPr lang="es-ES" sz="6000" dirty="0"/>
              <a:t>¿Tienes miedo al dolor de la vacuna?</a:t>
            </a:r>
            <a:endParaRPr lang="en-US" sz="6000" dirty="0"/>
          </a:p>
        </p:txBody>
      </p:sp>
    </p:spTree>
    <p:extLst>
      <p:ext uri="{BB962C8B-B14F-4D97-AF65-F5344CB8AC3E}">
        <p14:creationId xmlns:p14="http://schemas.microsoft.com/office/powerpoint/2010/main" val="1375668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BD2B8-9300-5A2B-5140-98087E51F67C}"/>
              </a:ext>
            </a:extLst>
          </p:cNvPr>
          <p:cNvSpPr>
            <a:spLocks noGrp="1"/>
          </p:cNvSpPr>
          <p:nvPr>
            <p:ph type="title"/>
          </p:nvPr>
        </p:nvSpPr>
        <p:spPr/>
        <p:txBody>
          <a:bodyPr>
            <a:normAutofit fontScale="90000"/>
          </a:bodyPr>
          <a:lstStyle/>
          <a:p>
            <a:r>
              <a:rPr lang="es-ES" dirty="0"/>
              <a:t>Tres formas sencillas de controlar el miedo a las vacunas</a:t>
            </a:r>
            <a:endParaRPr lang="en-US" dirty="0"/>
          </a:p>
        </p:txBody>
      </p:sp>
      <p:sp>
        <p:nvSpPr>
          <p:cNvPr id="3" name="Content Placeholder 2">
            <a:extLst>
              <a:ext uri="{FF2B5EF4-FFF2-40B4-BE49-F238E27FC236}">
                <a16:creationId xmlns:a16="http://schemas.microsoft.com/office/drawing/2014/main" id="{1B7AB0A4-B2F0-8CC5-490C-8E3E61B943B4}"/>
              </a:ext>
            </a:extLst>
          </p:cNvPr>
          <p:cNvSpPr>
            <a:spLocks noGrp="1"/>
          </p:cNvSpPr>
          <p:nvPr>
            <p:ph idx="1"/>
          </p:nvPr>
        </p:nvSpPr>
        <p:spPr>
          <a:xfrm>
            <a:off x="471586" y="1867467"/>
            <a:ext cx="6376687" cy="4066405"/>
          </a:xfrm>
        </p:spPr>
        <p:txBody>
          <a:bodyPr vert="horz" lIns="91440" tIns="45720" rIns="91440" bIns="45720" rtlCol="0" anchor="t">
            <a:normAutofit/>
          </a:bodyPr>
          <a:lstStyle/>
          <a:p>
            <a:pPr marL="514350" indent="-514350" fontAlgn="base">
              <a:buAutoNum type="arabicPeriod"/>
            </a:pPr>
            <a:r>
              <a:rPr lang="en-US" sz="3600" b="1" dirty="0">
                <a:solidFill>
                  <a:schemeClr val="bg1">
                    <a:lumMod val="50000"/>
                  </a:schemeClr>
                </a:solidFill>
                <a:latin typeface="+mj-lt"/>
              </a:rPr>
              <a:t>Distraerse </a:t>
            </a:r>
          </a:p>
          <a:p>
            <a:pPr algn="l" fontAlgn="base">
              <a:buFont typeface="Arial" panose="020B0604020202020204" pitchFamily="34" charset="0"/>
              <a:buChar char="•"/>
            </a:pPr>
            <a:r>
              <a:rPr lang="es-ES" sz="2800" b="1" i="0" dirty="0">
                <a:solidFill>
                  <a:srgbClr val="0070C0"/>
                </a:solidFill>
                <a:effectLst/>
                <a:latin typeface="+mj-lt"/>
              </a:rPr>
              <a:t>Desvíe su atención del procedimiento.</a:t>
            </a:r>
          </a:p>
          <a:p>
            <a:pPr algn="l" fontAlgn="base">
              <a:buFont typeface="Arial" panose="020B0604020202020204" pitchFamily="34" charset="0"/>
              <a:buChar char="•"/>
            </a:pPr>
            <a:r>
              <a:rPr lang="es-ES" sz="2800" b="1" i="0" dirty="0">
                <a:solidFill>
                  <a:srgbClr val="0070C0"/>
                </a:solidFill>
                <a:effectLst/>
                <a:latin typeface="+mj-lt"/>
              </a:rPr>
              <a:t>Utilice algo que funcione para usted.</a:t>
            </a:r>
          </a:p>
          <a:p>
            <a:pPr algn="l" fontAlgn="base">
              <a:buFont typeface="Arial" panose="020B0604020202020204" pitchFamily="34" charset="0"/>
              <a:buChar char="•"/>
            </a:pPr>
            <a:r>
              <a:rPr lang="es-ES" sz="2800" b="1" i="0" dirty="0">
                <a:solidFill>
                  <a:srgbClr val="0070C0"/>
                </a:solidFill>
                <a:effectLst/>
                <a:latin typeface="+mj-lt"/>
              </a:rPr>
              <a:t>Si una no funciona, pruebe con diferentes distracciones según sea necesario.</a:t>
            </a:r>
            <a:endParaRPr lang="en-US" sz="2800" b="1" i="0" dirty="0">
              <a:solidFill>
                <a:srgbClr val="0070C0"/>
              </a:solidFill>
              <a:effectLst/>
              <a:latin typeface="+mj-lt"/>
            </a:endParaRPr>
          </a:p>
        </p:txBody>
      </p:sp>
      <p:pic>
        <p:nvPicPr>
          <p:cNvPr id="5" name="Picture 4" descr="A picture containing text, person&#10;&#10;Description automatically generated">
            <a:extLst>
              <a:ext uri="{FF2B5EF4-FFF2-40B4-BE49-F238E27FC236}">
                <a16:creationId xmlns:a16="http://schemas.microsoft.com/office/drawing/2014/main" id="{499F06B6-9E2A-EB07-E66A-493FF4357327}"/>
              </a:ext>
            </a:extLst>
          </p:cNvPr>
          <p:cNvPicPr>
            <a:picLocks noChangeAspect="1"/>
          </p:cNvPicPr>
          <p:nvPr/>
        </p:nvPicPr>
        <p:blipFill>
          <a:blip r:embed="rId3"/>
          <a:stretch>
            <a:fillRect/>
          </a:stretch>
        </p:blipFill>
        <p:spPr>
          <a:xfrm>
            <a:off x="7246163" y="2457890"/>
            <a:ext cx="4328337" cy="2885558"/>
          </a:xfrm>
          <a:prstGeom prst="rect">
            <a:avLst/>
          </a:prstGeom>
        </p:spPr>
      </p:pic>
    </p:spTree>
    <p:extLst>
      <p:ext uri="{BB962C8B-B14F-4D97-AF65-F5344CB8AC3E}">
        <p14:creationId xmlns:p14="http://schemas.microsoft.com/office/powerpoint/2010/main" val="27841911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7082-4E36-3A70-2B7A-773EC7E21D25}"/>
              </a:ext>
            </a:extLst>
          </p:cNvPr>
          <p:cNvSpPr>
            <a:spLocks noGrp="1"/>
          </p:cNvSpPr>
          <p:nvPr>
            <p:ph type="title"/>
          </p:nvPr>
        </p:nvSpPr>
        <p:spPr/>
        <p:txBody>
          <a:bodyPr>
            <a:normAutofit fontScale="90000"/>
          </a:bodyPr>
          <a:lstStyle/>
          <a:p>
            <a:r>
              <a:rPr lang="es-ES" dirty="0"/>
              <a:t>Tres formas sencillas de controlar el miedo a las vacunas</a:t>
            </a:r>
            <a:endParaRPr lang="en-US" dirty="0"/>
          </a:p>
        </p:txBody>
      </p:sp>
      <p:sp>
        <p:nvSpPr>
          <p:cNvPr id="3" name="Content Placeholder 2">
            <a:extLst>
              <a:ext uri="{FF2B5EF4-FFF2-40B4-BE49-F238E27FC236}">
                <a16:creationId xmlns:a16="http://schemas.microsoft.com/office/drawing/2014/main" id="{4214785B-EE25-49D1-75BE-78C496B4106D}"/>
              </a:ext>
            </a:extLst>
          </p:cNvPr>
          <p:cNvSpPr>
            <a:spLocks noGrp="1"/>
          </p:cNvSpPr>
          <p:nvPr>
            <p:ph idx="1"/>
          </p:nvPr>
        </p:nvSpPr>
        <p:spPr>
          <a:xfrm>
            <a:off x="6470461" y="2088212"/>
            <a:ext cx="5375690" cy="4718158"/>
          </a:xfrm>
        </p:spPr>
        <p:txBody>
          <a:bodyPr vert="horz" lIns="91440" tIns="45720" rIns="91440" bIns="45720" rtlCol="0" anchor="t">
            <a:normAutofit/>
          </a:bodyPr>
          <a:lstStyle/>
          <a:p>
            <a:pPr marL="0" indent="0">
              <a:buNone/>
            </a:pPr>
            <a:r>
              <a:rPr lang="en-US" sz="3600" b="1" i="0" dirty="0">
                <a:solidFill>
                  <a:schemeClr val="bg1">
                    <a:lumMod val="50000"/>
                  </a:schemeClr>
                </a:solidFill>
                <a:effectLst/>
                <a:latin typeface="Lato"/>
                <a:ea typeface="Lato"/>
                <a:cs typeface="Lato"/>
              </a:rPr>
              <a:t>2. Frote la piel.</a:t>
            </a:r>
          </a:p>
          <a:p>
            <a:pPr marL="0" indent="0">
              <a:buNone/>
            </a:pPr>
            <a:r>
              <a:rPr lang="es-ES" sz="2800" b="1" dirty="0">
                <a:solidFill>
                  <a:srgbClr val="0070C0"/>
                </a:solidFill>
                <a:latin typeface="Lato"/>
                <a:ea typeface="Lato"/>
                <a:cs typeface="Lato"/>
              </a:rPr>
              <a:t>Pídale a la enfermera que le frote el brazo cerca del lugar de la inyección antes y durante la inyección de la vacuna.</a:t>
            </a:r>
            <a:endParaRPr lang="en-US" sz="2800" b="1" dirty="0">
              <a:solidFill>
                <a:srgbClr val="0070C0"/>
              </a:solidFill>
              <a:latin typeface="Lato"/>
              <a:ea typeface="Lato"/>
              <a:cs typeface="Lato"/>
            </a:endParaRPr>
          </a:p>
        </p:txBody>
      </p:sp>
      <p:pic>
        <p:nvPicPr>
          <p:cNvPr id="3074" name="Picture 2">
            <a:extLst>
              <a:ext uri="{FF2B5EF4-FFF2-40B4-BE49-F238E27FC236}">
                <a16:creationId xmlns:a16="http://schemas.microsoft.com/office/drawing/2014/main" id="{1A8C1CD3-89C1-D188-60D8-48BB142E8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32" y="2224399"/>
            <a:ext cx="4810384" cy="367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7092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F73C-422A-37CE-D847-0C5CE67CAFD3}"/>
              </a:ext>
            </a:extLst>
          </p:cNvPr>
          <p:cNvSpPr>
            <a:spLocks noGrp="1"/>
          </p:cNvSpPr>
          <p:nvPr>
            <p:ph type="title"/>
          </p:nvPr>
        </p:nvSpPr>
        <p:spPr/>
        <p:txBody>
          <a:bodyPr>
            <a:normAutofit fontScale="90000"/>
          </a:bodyPr>
          <a:lstStyle/>
          <a:p>
            <a:r>
              <a:rPr lang="es-ES" dirty="0"/>
              <a:t>Tres formas sencillas de controlar el miedo a las vacunas</a:t>
            </a:r>
            <a:endParaRPr lang="en-US" dirty="0"/>
          </a:p>
        </p:txBody>
      </p:sp>
      <p:sp>
        <p:nvSpPr>
          <p:cNvPr id="3" name="Content Placeholder 2">
            <a:extLst>
              <a:ext uri="{FF2B5EF4-FFF2-40B4-BE49-F238E27FC236}">
                <a16:creationId xmlns:a16="http://schemas.microsoft.com/office/drawing/2014/main" id="{A7422A3E-A733-F137-A6D1-2499CD4AEDC8}"/>
              </a:ext>
            </a:extLst>
          </p:cNvPr>
          <p:cNvSpPr>
            <a:spLocks noGrp="1"/>
          </p:cNvSpPr>
          <p:nvPr>
            <p:ph idx="1"/>
          </p:nvPr>
        </p:nvSpPr>
        <p:spPr>
          <a:xfrm>
            <a:off x="617500" y="2071927"/>
            <a:ext cx="5861123" cy="4153954"/>
          </a:xfrm>
        </p:spPr>
        <p:txBody>
          <a:bodyPr vert="horz" lIns="91440" tIns="45720" rIns="91440" bIns="45720" rtlCol="0" anchor="t">
            <a:normAutofit/>
          </a:bodyPr>
          <a:lstStyle/>
          <a:p>
            <a:pPr marL="0" indent="0">
              <a:buNone/>
            </a:pPr>
            <a:r>
              <a:rPr lang="en-US" sz="3600" b="1" dirty="0">
                <a:solidFill>
                  <a:schemeClr val="bg1">
                    <a:lumMod val="50000"/>
                  </a:schemeClr>
                </a:solidFill>
              </a:rPr>
              <a:t>3. Respire profundamente</a:t>
            </a:r>
          </a:p>
          <a:p>
            <a:pPr marL="0" indent="0">
              <a:buNone/>
            </a:pPr>
            <a:r>
              <a:rPr lang="es-ES" sz="2800" b="1" dirty="0">
                <a:solidFill>
                  <a:srgbClr val="0078D2"/>
                </a:solidFill>
              </a:rPr>
              <a:t>Respire lenta y profundamente y siga un patrón como inhalar por la nariz y exhalar por la boca.</a:t>
            </a:r>
            <a:endParaRPr lang="en-US" sz="2800" b="1" dirty="0">
              <a:solidFill>
                <a:srgbClr val="0078D2"/>
              </a:solidFill>
            </a:endParaRPr>
          </a:p>
        </p:txBody>
      </p:sp>
      <p:pic>
        <p:nvPicPr>
          <p:cNvPr id="4" name="Picture 3">
            <a:extLst>
              <a:ext uri="{FF2B5EF4-FFF2-40B4-BE49-F238E27FC236}">
                <a16:creationId xmlns:a16="http://schemas.microsoft.com/office/drawing/2014/main" id="{3A863F2C-2784-13E6-E5DA-748BAAE8E14F}"/>
              </a:ext>
            </a:extLst>
          </p:cNvPr>
          <p:cNvPicPr>
            <a:picLocks noChangeAspect="1"/>
          </p:cNvPicPr>
          <p:nvPr/>
        </p:nvPicPr>
        <p:blipFill rotWithShape="1">
          <a:blip r:embed="rId3"/>
          <a:srcRect b="15989"/>
          <a:stretch/>
        </p:blipFill>
        <p:spPr>
          <a:xfrm>
            <a:off x="7366776" y="2028376"/>
            <a:ext cx="3781425" cy="4241057"/>
          </a:xfrm>
          <a:prstGeom prst="rect">
            <a:avLst/>
          </a:prstGeom>
        </p:spPr>
      </p:pic>
    </p:spTree>
    <p:extLst>
      <p:ext uri="{BB962C8B-B14F-4D97-AF65-F5344CB8AC3E}">
        <p14:creationId xmlns:p14="http://schemas.microsoft.com/office/powerpoint/2010/main" val="40197950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AC3589-4497-C430-7BB1-56FE5B0E0991}"/>
              </a:ext>
            </a:extLst>
          </p:cNvPr>
          <p:cNvSpPr>
            <a:spLocks noGrp="1"/>
          </p:cNvSpPr>
          <p:nvPr>
            <p:ph type="title"/>
          </p:nvPr>
        </p:nvSpPr>
        <p:spPr>
          <a:xfrm>
            <a:off x="2497042" y="2465316"/>
            <a:ext cx="7197916" cy="1484113"/>
          </a:xfrm>
        </p:spPr>
        <p:txBody>
          <a:bodyPr/>
          <a:lstStyle/>
          <a:p>
            <a:r>
              <a:rPr lang="en-US" dirty="0"/>
              <a:t>Para </a:t>
            </a:r>
            <a:r>
              <a:rPr lang="en-US" dirty="0" err="1"/>
              <a:t>finalizar</a:t>
            </a:r>
            <a:endParaRPr lang="en-US" dirty="0"/>
          </a:p>
        </p:txBody>
      </p:sp>
    </p:spTree>
    <p:extLst>
      <p:ext uri="{BB962C8B-B14F-4D97-AF65-F5344CB8AC3E}">
        <p14:creationId xmlns:p14="http://schemas.microsoft.com/office/powerpoint/2010/main" val="3401374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EAA3-2537-E92E-4C8D-50EE0CC0C80D}"/>
              </a:ext>
            </a:extLst>
          </p:cNvPr>
          <p:cNvSpPr>
            <a:spLocks noGrp="1"/>
          </p:cNvSpPr>
          <p:nvPr>
            <p:ph type="title"/>
          </p:nvPr>
        </p:nvSpPr>
        <p:spPr/>
        <p:txBody>
          <a:bodyPr/>
          <a:lstStyle/>
          <a:p>
            <a:r>
              <a:rPr lang="en-US" dirty="0"/>
              <a:t>Recuerda lo que aprendiste</a:t>
            </a:r>
          </a:p>
        </p:txBody>
      </p:sp>
      <p:sp>
        <p:nvSpPr>
          <p:cNvPr id="3" name="Content Placeholder 2">
            <a:extLst>
              <a:ext uri="{FF2B5EF4-FFF2-40B4-BE49-F238E27FC236}">
                <a16:creationId xmlns:a16="http://schemas.microsoft.com/office/drawing/2014/main" id="{3C191ABA-5813-905D-7998-54760028686F}"/>
              </a:ext>
            </a:extLst>
          </p:cNvPr>
          <p:cNvSpPr>
            <a:spLocks noGrp="1"/>
          </p:cNvSpPr>
          <p:nvPr>
            <p:ph idx="1"/>
          </p:nvPr>
        </p:nvSpPr>
        <p:spPr>
          <a:xfrm>
            <a:off x="617499" y="2003655"/>
            <a:ext cx="9713275" cy="4436056"/>
          </a:xfrm>
        </p:spPr>
        <p:txBody>
          <a:bodyPr vert="horz" lIns="91440" tIns="45720" rIns="91440" bIns="45720" rtlCol="0" anchor="t">
            <a:normAutofit fontScale="92500" lnSpcReduction="20000"/>
          </a:bodyPr>
          <a:lstStyle/>
          <a:p>
            <a:pPr marL="457200" lvl="1" indent="0" algn="ctr">
              <a:buNone/>
            </a:pPr>
            <a:r>
              <a:rPr lang="es-ES" sz="4200" b="1" dirty="0">
                <a:solidFill>
                  <a:schemeClr val="bg1">
                    <a:lumMod val="50000"/>
                  </a:schemeClr>
                </a:solidFill>
                <a:latin typeface="Trebuchet MS"/>
                <a:ea typeface="Lato"/>
                <a:cs typeface="Lato"/>
              </a:rPr>
              <a:t>¿Cuál de estos es </a:t>
            </a:r>
            <a:r>
              <a:rPr lang="es-ES" sz="4200" b="1" dirty="0">
                <a:solidFill>
                  <a:srgbClr val="C00000"/>
                </a:solidFill>
                <a:latin typeface="Trebuchet MS"/>
                <a:ea typeface="Lato"/>
                <a:cs typeface="Lato"/>
              </a:rPr>
              <a:t>falso</a:t>
            </a:r>
            <a:r>
              <a:rPr lang="es-ES" sz="4200" b="1" dirty="0">
                <a:solidFill>
                  <a:schemeClr val="bg1">
                    <a:lumMod val="50000"/>
                  </a:schemeClr>
                </a:solidFill>
                <a:latin typeface="Trebuchet MS"/>
                <a:ea typeface="Lato"/>
                <a:cs typeface="Lato"/>
              </a:rPr>
              <a:t>?</a:t>
            </a:r>
          </a:p>
          <a:p>
            <a:pPr marL="457200" lvl="1" indent="0">
              <a:buNone/>
            </a:pPr>
            <a:endParaRPr lang="es-ES" sz="3200" b="1" dirty="0">
              <a:solidFill>
                <a:srgbClr val="003B68"/>
              </a:solidFill>
              <a:latin typeface="Trebuchet MS"/>
              <a:ea typeface="Lato"/>
              <a:cs typeface="Lato"/>
            </a:endParaRPr>
          </a:p>
          <a:p>
            <a:pPr lvl="1"/>
            <a:r>
              <a:rPr lang="es-ES" sz="2800" b="1" dirty="0">
                <a:solidFill>
                  <a:schemeClr val="bg1">
                    <a:lumMod val="50000"/>
                  </a:schemeClr>
                </a:solidFill>
                <a:latin typeface="Trebuchet MS"/>
                <a:ea typeface="Lato"/>
                <a:cs typeface="Lato"/>
              </a:rPr>
              <a:t>Los niveles de anticuerpos en la leche materna son más altos si una mujer recibió la vacuna contra la gripe durante el embarazo.</a:t>
            </a:r>
          </a:p>
          <a:p>
            <a:pPr lvl="1"/>
            <a:endParaRPr lang="es-ES" sz="2800" b="1" dirty="0">
              <a:solidFill>
                <a:schemeClr val="bg1">
                  <a:lumMod val="50000"/>
                </a:schemeClr>
              </a:solidFill>
              <a:latin typeface="Trebuchet MS"/>
              <a:ea typeface="Lato"/>
              <a:cs typeface="Lato"/>
            </a:endParaRPr>
          </a:p>
          <a:p>
            <a:pPr lvl="1"/>
            <a:r>
              <a:rPr lang="es-ES" sz="2800" b="1" dirty="0">
                <a:solidFill>
                  <a:schemeClr val="bg1">
                    <a:lumMod val="50000"/>
                  </a:schemeClr>
                </a:solidFill>
                <a:latin typeface="Trebuchet MS"/>
                <a:ea typeface="Lato"/>
                <a:cs typeface="Lato"/>
              </a:rPr>
              <a:t>Una vacuna contra la gripe puede provocarle gripe.</a:t>
            </a:r>
          </a:p>
          <a:p>
            <a:pPr lvl="1"/>
            <a:endParaRPr lang="es-ES" sz="2800" b="1" dirty="0">
              <a:solidFill>
                <a:schemeClr val="bg1">
                  <a:lumMod val="50000"/>
                </a:schemeClr>
              </a:solidFill>
              <a:latin typeface="Trebuchet MS"/>
              <a:ea typeface="Lato"/>
              <a:cs typeface="Lato"/>
            </a:endParaRPr>
          </a:p>
          <a:p>
            <a:pPr lvl="1"/>
            <a:r>
              <a:rPr lang="es-ES" sz="2800" b="1" dirty="0">
                <a:solidFill>
                  <a:schemeClr val="bg1">
                    <a:lumMod val="50000"/>
                  </a:schemeClr>
                </a:solidFill>
                <a:latin typeface="Trebuchet MS"/>
                <a:ea typeface="Lato"/>
                <a:cs typeface="Lato"/>
              </a:rPr>
              <a:t>Después de una vacuna contra la gripe, pasan aproximadamente dos semanas antes de que una persona comience a producir anticuerpos para protegerse.</a:t>
            </a:r>
            <a:endParaRPr lang="en-US" sz="2800" b="1" dirty="0">
              <a:solidFill>
                <a:schemeClr val="bg1">
                  <a:lumMod val="50000"/>
                </a:schemeClr>
              </a:solidFill>
              <a:latin typeface="Trebuchet MS"/>
              <a:ea typeface="Lato"/>
              <a:cs typeface="Lato"/>
            </a:endParaRPr>
          </a:p>
        </p:txBody>
      </p:sp>
    </p:spTree>
    <p:extLst>
      <p:ext uri="{BB962C8B-B14F-4D97-AF65-F5344CB8AC3E}">
        <p14:creationId xmlns:p14="http://schemas.microsoft.com/office/powerpoint/2010/main" val="3837080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B95E8-A450-20D5-8780-4EFC6119EC46}"/>
              </a:ext>
            </a:extLst>
          </p:cNvPr>
          <p:cNvSpPr>
            <a:spLocks noGrp="1"/>
          </p:cNvSpPr>
          <p:nvPr>
            <p:ph type="title"/>
          </p:nvPr>
        </p:nvSpPr>
        <p:spPr/>
        <p:txBody>
          <a:bodyPr/>
          <a:lstStyle/>
          <a:p>
            <a:r>
              <a:rPr lang="en-US" dirty="0"/>
              <a:t>Recuerda lo que aprendiste</a:t>
            </a:r>
          </a:p>
        </p:txBody>
      </p:sp>
      <p:sp>
        <p:nvSpPr>
          <p:cNvPr id="4" name="Content Placeholder 2">
            <a:extLst>
              <a:ext uri="{FF2B5EF4-FFF2-40B4-BE49-F238E27FC236}">
                <a16:creationId xmlns:a16="http://schemas.microsoft.com/office/drawing/2014/main" id="{A27B107F-1920-A93D-1F51-3868EB6DA02B}"/>
              </a:ext>
            </a:extLst>
          </p:cNvPr>
          <p:cNvSpPr txBox="1">
            <a:spLocks/>
          </p:cNvSpPr>
          <p:nvPr/>
        </p:nvSpPr>
        <p:spPr>
          <a:xfrm>
            <a:off x="617499" y="2003655"/>
            <a:ext cx="9713275" cy="4436056"/>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457200" lvl="1" indent="0" algn="ctr">
              <a:buFont typeface="Arial" panose="020B0604020202020204" pitchFamily="34" charset="0"/>
              <a:buNone/>
            </a:pPr>
            <a:r>
              <a:rPr lang="es-ES" sz="4200" b="1" dirty="0">
                <a:solidFill>
                  <a:schemeClr val="bg1">
                    <a:lumMod val="50000"/>
                  </a:schemeClr>
                </a:solidFill>
                <a:latin typeface="Trebuchet MS"/>
                <a:ea typeface="Lato"/>
                <a:cs typeface="Lato"/>
              </a:rPr>
              <a:t>¿Cuál de estos es </a:t>
            </a:r>
            <a:r>
              <a:rPr lang="es-ES" sz="4200" b="1" dirty="0">
                <a:solidFill>
                  <a:srgbClr val="C00000"/>
                </a:solidFill>
                <a:latin typeface="Trebuchet MS"/>
                <a:ea typeface="Lato"/>
                <a:cs typeface="Lato"/>
              </a:rPr>
              <a:t>falso</a:t>
            </a:r>
            <a:r>
              <a:rPr lang="es-ES" sz="4200" b="1" dirty="0">
                <a:solidFill>
                  <a:schemeClr val="bg1">
                    <a:lumMod val="50000"/>
                  </a:schemeClr>
                </a:solidFill>
                <a:latin typeface="Trebuchet MS"/>
                <a:ea typeface="Lato"/>
                <a:cs typeface="Lato"/>
              </a:rPr>
              <a:t>?</a:t>
            </a:r>
          </a:p>
          <a:p>
            <a:pPr marL="457200" lvl="1" indent="0">
              <a:buFont typeface="Arial" panose="020B0604020202020204" pitchFamily="34" charset="0"/>
              <a:buNone/>
            </a:pPr>
            <a:endParaRPr lang="es-ES" sz="3200" b="1" dirty="0">
              <a:solidFill>
                <a:srgbClr val="003B68"/>
              </a:solidFill>
              <a:latin typeface="Trebuchet MS"/>
              <a:ea typeface="Lato"/>
              <a:cs typeface="Lato"/>
            </a:endParaRPr>
          </a:p>
          <a:p>
            <a:pPr lvl="1"/>
            <a:r>
              <a:rPr lang="es-ES" sz="2800" b="1" dirty="0">
                <a:solidFill>
                  <a:schemeClr val="bg1">
                    <a:lumMod val="50000"/>
                  </a:schemeClr>
                </a:solidFill>
                <a:latin typeface="Trebuchet MS"/>
                <a:ea typeface="Lato"/>
                <a:cs typeface="Lato"/>
              </a:rPr>
              <a:t>Los niveles de anticuerpos en la leche materna son más altos si una mujer recibió la vacuna contra la gripe durante el embarazo.</a:t>
            </a:r>
          </a:p>
          <a:p>
            <a:pPr marL="457200" lvl="1" indent="0">
              <a:buNone/>
            </a:pPr>
            <a:endParaRPr lang="es-ES" sz="2800" b="1" dirty="0">
              <a:solidFill>
                <a:schemeClr val="bg1">
                  <a:lumMod val="50000"/>
                </a:schemeClr>
              </a:solidFill>
              <a:latin typeface="Trebuchet MS"/>
              <a:ea typeface="Lato"/>
              <a:cs typeface="Lato"/>
            </a:endParaRPr>
          </a:p>
          <a:p>
            <a:pPr lvl="1"/>
            <a:r>
              <a:rPr lang="es-ES" sz="3000" b="1" dirty="0">
                <a:solidFill>
                  <a:srgbClr val="C00000"/>
                </a:solidFill>
                <a:latin typeface="Trebuchet MS"/>
                <a:ea typeface="Lato"/>
                <a:cs typeface="Lato"/>
              </a:rPr>
              <a:t>Una vacuna contra la gripe puede provocarle gripe.</a:t>
            </a:r>
          </a:p>
          <a:p>
            <a:pPr lvl="1"/>
            <a:endParaRPr lang="es-ES" sz="2800" b="1" dirty="0">
              <a:solidFill>
                <a:schemeClr val="bg1">
                  <a:lumMod val="50000"/>
                </a:schemeClr>
              </a:solidFill>
              <a:latin typeface="Trebuchet MS"/>
              <a:ea typeface="Lato"/>
              <a:cs typeface="Lato"/>
            </a:endParaRPr>
          </a:p>
          <a:p>
            <a:pPr lvl="1"/>
            <a:r>
              <a:rPr lang="es-ES" sz="2800" b="1" dirty="0">
                <a:solidFill>
                  <a:schemeClr val="bg1">
                    <a:lumMod val="50000"/>
                  </a:schemeClr>
                </a:solidFill>
                <a:latin typeface="Trebuchet MS"/>
                <a:ea typeface="Lato"/>
                <a:cs typeface="Lato"/>
              </a:rPr>
              <a:t>Después de una vacuna contra la gripe, pasan aproximadamente dos semanas antes de que una persona comience a producir anticuerpos para protegerse.</a:t>
            </a:r>
            <a:endParaRPr lang="en-US" sz="2800" b="1" dirty="0">
              <a:solidFill>
                <a:schemeClr val="bg1">
                  <a:lumMod val="50000"/>
                </a:schemeClr>
              </a:solidFill>
              <a:latin typeface="Trebuchet MS"/>
              <a:ea typeface="Lato"/>
              <a:cs typeface="Lato"/>
            </a:endParaRPr>
          </a:p>
        </p:txBody>
      </p:sp>
    </p:spTree>
    <p:extLst>
      <p:ext uri="{BB962C8B-B14F-4D97-AF65-F5344CB8AC3E}">
        <p14:creationId xmlns:p14="http://schemas.microsoft.com/office/powerpoint/2010/main" val="114715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9C8E-3B0C-09BA-D77A-DDCCE92C7486}"/>
              </a:ext>
            </a:extLst>
          </p:cNvPr>
          <p:cNvSpPr>
            <a:spLocks noGrp="1"/>
          </p:cNvSpPr>
          <p:nvPr>
            <p:ph type="title"/>
          </p:nvPr>
        </p:nvSpPr>
        <p:spPr/>
        <p:txBody>
          <a:bodyPr/>
          <a:lstStyle/>
          <a:p>
            <a:r>
              <a:rPr lang="en-US" dirty="0"/>
              <a:t>Recuerda lo que aprendiste</a:t>
            </a:r>
          </a:p>
        </p:txBody>
      </p:sp>
      <p:sp>
        <p:nvSpPr>
          <p:cNvPr id="3" name="Content Placeholder 2">
            <a:extLst>
              <a:ext uri="{FF2B5EF4-FFF2-40B4-BE49-F238E27FC236}">
                <a16:creationId xmlns:a16="http://schemas.microsoft.com/office/drawing/2014/main" id="{A46AA4F9-3994-1F0C-5078-9675C25F5BA1}"/>
              </a:ext>
            </a:extLst>
          </p:cNvPr>
          <p:cNvSpPr>
            <a:spLocks noGrp="1"/>
          </p:cNvSpPr>
          <p:nvPr>
            <p:ph idx="1"/>
          </p:nvPr>
        </p:nvSpPr>
        <p:spPr>
          <a:xfrm>
            <a:off x="617499" y="1886927"/>
            <a:ext cx="9761914" cy="4319324"/>
          </a:xfrm>
        </p:spPr>
        <p:txBody>
          <a:bodyPr vert="horz" lIns="91440" tIns="45720" rIns="91440" bIns="45720" rtlCol="0" anchor="t">
            <a:normAutofit fontScale="92500" lnSpcReduction="20000"/>
          </a:bodyPr>
          <a:lstStyle/>
          <a:p>
            <a:pPr marL="0" indent="0" algn="ctr">
              <a:buNone/>
            </a:pPr>
            <a:r>
              <a:rPr lang="es-ES" sz="4000" b="1" dirty="0">
                <a:solidFill>
                  <a:schemeClr val="bg1">
                    <a:lumMod val="50000"/>
                  </a:schemeClr>
                </a:solidFill>
                <a:latin typeface="Trebuchet MS"/>
                <a:ea typeface="Lato"/>
                <a:cs typeface="Lato"/>
              </a:rPr>
              <a:t>¿Cuál de estos es </a:t>
            </a:r>
            <a:r>
              <a:rPr lang="es-ES" sz="4000" b="1" dirty="0">
                <a:solidFill>
                  <a:srgbClr val="C00000"/>
                </a:solidFill>
                <a:latin typeface="Trebuchet MS"/>
                <a:ea typeface="Lato"/>
                <a:cs typeface="Lato"/>
              </a:rPr>
              <a:t>falso</a:t>
            </a:r>
            <a:r>
              <a:rPr lang="es-ES" sz="4000" b="1" dirty="0">
                <a:solidFill>
                  <a:schemeClr val="bg1">
                    <a:lumMod val="50000"/>
                  </a:schemeClr>
                </a:solidFill>
                <a:latin typeface="Trebuchet MS"/>
                <a:ea typeface="Lato"/>
                <a:cs typeface="Lato"/>
              </a:rPr>
              <a:t>?</a:t>
            </a:r>
          </a:p>
          <a:p>
            <a:pPr marL="0" indent="0" algn="ctr">
              <a:buNone/>
            </a:pPr>
            <a:endParaRPr lang="en-US" sz="3900" b="1" i="0" dirty="0">
              <a:solidFill>
                <a:srgbClr val="003B68"/>
              </a:solidFill>
              <a:effectLst/>
              <a:latin typeface="+mj-lt"/>
            </a:endParaRPr>
          </a:p>
          <a:p>
            <a:pPr lvl="1"/>
            <a:r>
              <a:rPr lang="es-ES" sz="2600" b="1" i="0" dirty="0">
                <a:solidFill>
                  <a:schemeClr val="bg1">
                    <a:lumMod val="50000"/>
                  </a:schemeClr>
                </a:solidFill>
                <a:effectLst/>
                <a:latin typeface="+mj-lt"/>
              </a:rPr>
              <a:t>Si recibe la vacuna </a:t>
            </a:r>
            <a:r>
              <a:rPr lang="es-ES" sz="2600" b="1" i="0" dirty="0" err="1">
                <a:solidFill>
                  <a:schemeClr val="bg1">
                    <a:lumMod val="50000"/>
                  </a:schemeClr>
                </a:solidFill>
                <a:effectLst/>
                <a:latin typeface="+mj-lt"/>
              </a:rPr>
              <a:t>Tdap</a:t>
            </a:r>
            <a:r>
              <a:rPr lang="es-ES" sz="2600" b="1" i="0" dirty="0">
                <a:solidFill>
                  <a:schemeClr val="bg1">
                    <a:lumMod val="50000"/>
                  </a:schemeClr>
                </a:solidFill>
                <a:effectLst/>
                <a:latin typeface="+mj-lt"/>
              </a:rPr>
              <a:t> después del parto, vale tanto la pena como recibirla durante el embarazo.</a:t>
            </a:r>
          </a:p>
          <a:p>
            <a:pPr lvl="1"/>
            <a:endParaRPr lang="es-ES" sz="2600" b="1" i="0" dirty="0">
              <a:solidFill>
                <a:schemeClr val="bg1">
                  <a:lumMod val="50000"/>
                </a:schemeClr>
              </a:solidFill>
              <a:effectLst/>
              <a:latin typeface="+mj-lt"/>
            </a:endParaRPr>
          </a:p>
          <a:p>
            <a:pPr lvl="1"/>
            <a:r>
              <a:rPr lang="es-ES" sz="2600" b="1" i="0" dirty="0">
                <a:solidFill>
                  <a:schemeClr val="bg1">
                    <a:lumMod val="50000"/>
                  </a:schemeClr>
                </a:solidFill>
                <a:effectLst/>
                <a:latin typeface="+mj-lt"/>
              </a:rPr>
              <a:t>La vacunación durante el embarazo ofrece la mejor protección a su bebé hasta que tenga edad suficiente para recibir sus propias vacunas.</a:t>
            </a:r>
          </a:p>
          <a:p>
            <a:pPr lvl="1"/>
            <a:endParaRPr lang="es-ES" sz="2600" b="1" i="0" dirty="0">
              <a:solidFill>
                <a:schemeClr val="bg1">
                  <a:lumMod val="50000"/>
                </a:schemeClr>
              </a:solidFill>
              <a:effectLst/>
              <a:latin typeface="+mj-lt"/>
            </a:endParaRPr>
          </a:p>
          <a:p>
            <a:pPr lvl="1"/>
            <a:r>
              <a:rPr lang="es-ES" sz="2600" b="1" i="0" dirty="0">
                <a:solidFill>
                  <a:schemeClr val="bg1">
                    <a:lumMod val="50000"/>
                  </a:schemeClr>
                </a:solidFill>
                <a:effectLst/>
                <a:latin typeface="+mj-lt"/>
              </a:rPr>
              <a:t>Los bebés reciben su primera </a:t>
            </a:r>
            <a:r>
              <a:rPr lang="es-ES" sz="2600" b="1" i="0" dirty="0" err="1">
                <a:solidFill>
                  <a:schemeClr val="bg1">
                    <a:lumMod val="50000"/>
                  </a:schemeClr>
                </a:solidFill>
                <a:effectLst/>
                <a:latin typeface="+mj-lt"/>
              </a:rPr>
              <a:t>DTaP</a:t>
            </a:r>
            <a:r>
              <a:rPr lang="es-ES" sz="2600" b="1" i="0" dirty="0">
                <a:solidFill>
                  <a:schemeClr val="bg1">
                    <a:lumMod val="50000"/>
                  </a:schemeClr>
                </a:solidFill>
                <a:effectLst/>
                <a:latin typeface="+mj-lt"/>
              </a:rPr>
              <a:t> a los 2 meses de edad y tienen que esperar hasta tener al menos 6 meses para recibir la vacuna contra la gripe.</a:t>
            </a:r>
            <a:endParaRPr lang="en-US" sz="2600" b="1" i="0" dirty="0">
              <a:solidFill>
                <a:schemeClr val="bg1">
                  <a:lumMod val="50000"/>
                </a:schemeClr>
              </a:solidFill>
              <a:effectLst/>
              <a:latin typeface="+mj-lt"/>
            </a:endParaRPr>
          </a:p>
        </p:txBody>
      </p:sp>
    </p:spTree>
    <p:extLst>
      <p:ext uri="{BB962C8B-B14F-4D97-AF65-F5344CB8AC3E}">
        <p14:creationId xmlns:p14="http://schemas.microsoft.com/office/powerpoint/2010/main" val="30235302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9C8E-3B0C-09BA-D77A-DDCCE92C7486}"/>
              </a:ext>
            </a:extLst>
          </p:cNvPr>
          <p:cNvSpPr>
            <a:spLocks noGrp="1"/>
          </p:cNvSpPr>
          <p:nvPr>
            <p:ph type="title"/>
          </p:nvPr>
        </p:nvSpPr>
        <p:spPr/>
        <p:txBody>
          <a:bodyPr/>
          <a:lstStyle/>
          <a:p>
            <a:r>
              <a:rPr lang="en-US" dirty="0"/>
              <a:t>Recuerda lo que aprendiste</a:t>
            </a:r>
          </a:p>
        </p:txBody>
      </p:sp>
      <p:sp>
        <p:nvSpPr>
          <p:cNvPr id="6" name="Content Placeholder 2">
            <a:extLst>
              <a:ext uri="{FF2B5EF4-FFF2-40B4-BE49-F238E27FC236}">
                <a16:creationId xmlns:a16="http://schemas.microsoft.com/office/drawing/2014/main" id="{0E38BF5E-5F0A-2517-E163-2368F0A4FC98}"/>
              </a:ext>
            </a:extLst>
          </p:cNvPr>
          <p:cNvSpPr txBox="1">
            <a:spLocks/>
          </p:cNvSpPr>
          <p:nvPr/>
        </p:nvSpPr>
        <p:spPr>
          <a:xfrm>
            <a:off x="617499" y="1886927"/>
            <a:ext cx="9761914" cy="431932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s-ES" sz="4000" b="1" dirty="0">
                <a:solidFill>
                  <a:schemeClr val="bg1">
                    <a:lumMod val="50000"/>
                  </a:schemeClr>
                </a:solidFill>
                <a:latin typeface="Trebuchet MS"/>
                <a:ea typeface="Lato"/>
                <a:cs typeface="Lato"/>
              </a:rPr>
              <a:t>¿Cuál de estos es </a:t>
            </a:r>
            <a:r>
              <a:rPr lang="es-ES" sz="4000" b="1" dirty="0">
                <a:solidFill>
                  <a:srgbClr val="C00000"/>
                </a:solidFill>
                <a:latin typeface="Trebuchet MS"/>
                <a:ea typeface="Lato"/>
                <a:cs typeface="Lato"/>
              </a:rPr>
              <a:t>falso</a:t>
            </a:r>
            <a:r>
              <a:rPr lang="es-ES" sz="4000" b="1" dirty="0">
                <a:solidFill>
                  <a:schemeClr val="bg1">
                    <a:lumMod val="50000"/>
                  </a:schemeClr>
                </a:solidFill>
                <a:latin typeface="Trebuchet MS"/>
                <a:ea typeface="Lato"/>
                <a:cs typeface="Lato"/>
              </a:rPr>
              <a:t>?</a:t>
            </a:r>
          </a:p>
          <a:p>
            <a:pPr marL="0" indent="0" algn="ctr">
              <a:buFont typeface="Arial" panose="020B0604020202020204" pitchFamily="34" charset="0"/>
              <a:buNone/>
            </a:pPr>
            <a:endParaRPr lang="en-US" sz="3900" b="1" dirty="0">
              <a:solidFill>
                <a:srgbClr val="003B68"/>
              </a:solidFill>
              <a:latin typeface="+mj-lt"/>
            </a:endParaRPr>
          </a:p>
          <a:p>
            <a:pPr lvl="1"/>
            <a:r>
              <a:rPr lang="es-ES" sz="3000" b="1" dirty="0">
                <a:solidFill>
                  <a:srgbClr val="C00000"/>
                </a:solidFill>
                <a:latin typeface="+mj-lt"/>
              </a:rPr>
              <a:t>Si recibe la vacuna </a:t>
            </a:r>
            <a:r>
              <a:rPr lang="es-ES" sz="3000" b="1" dirty="0" err="1">
                <a:solidFill>
                  <a:srgbClr val="C00000"/>
                </a:solidFill>
                <a:latin typeface="+mj-lt"/>
              </a:rPr>
              <a:t>Tdap</a:t>
            </a:r>
            <a:r>
              <a:rPr lang="es-ES" sz="3000" b="1" dirty="0">
                <a:solidFill>
                  <a:srgbClr val="C00000"/>
                </a:solidFill>
                <a:latin typeface="+mj-lt"/>
              </a:rPr>
              <a:t> después del parto, vale tanto la pena como recibirla durante el embarazo.</a:t>
            </a:r>
          </a:p>
          <a:p>
            <a:pPr lvl="1"/>
            <a:endParaRPr lang="es-ES" sz="2600" b="1" dirty="0">
              <a:solidFill>
                <a:schemeClr val="bg1">
                  <a:lumMod val="50000"/>
                </a:schemeClr>
              </a:solidFill>
              <a:latin typeface="+mj-lt"/>
            </a:endParaRPr>
          </a:p>
          <a:p>
            <a:pPr lvl="1"/>
            <a:r>
              <a:rPr lang="es-ES" sz="2600" b="1" dirty="0">
                <a:solidFill>
                  <a:schemeClr val="bg1">
                    <a:lumMod val="50000"/>
                  </a:schemeClr>
                </a:solidFill>
                <a:latin typeface="+mj-lt"/>
              </a:rPr>
              <a:t>La vacunación durante el embarazo ofrece la mejor protección a su bebé hasta que tenga edad suficiente para recibir sus propias vacunas.</a:t>
            </a:r>
          </a:p>
          <a:p>
            <a:pPr lvl="1"/>
            <a:endParaRPr lang="es-ES" sz="2600" b="1" dirty="0">
              <a:solidFill>
                <a:schemeClr val="bg1">
                  <a:lumMod val="50000"/>
                </a:schemeClr>
              </a:solidFill>
              <a:latin typeface="+mj-lt"/>
            </a:endParaRPr>
          </a:p>
          <a:p>
            <a:pPr lvl="1"/>
            <a:r>
              <a:rPr lang="es-ES" sz="2600" b="1" dirty="0">
                <a:solidFill>
                  <a:schemeClr val="bg1">
                    <a:lumMod val="50000"/>
                  </a:schemeClr>
                </a:solidFill>
                <a:latin typeface="+mj-lt"/>
              </a:rPr>
              <a:t>Los bebés reciben su primera </a:t>
            </a:r>
            <a:r>
              <a:rPr lang="es-ES" sz="2600" b="1" dirty="0" err="1">
                <a:solidFill>
                  <a:schemeClr val="bg1">
                    <a:lumMod val="50000"/>
                  </a:schemeClr>
                </a:solidFill>
                <a:latin typeface="+mj-lt"/>
              </a:rPr>
              <a:t>DTaP</a:t>
            </a:r>
            <a:r>
              <a:rPr lang="es-ES" sz="2600" b="1" dirty="0">
                <a:solidFill>
                  <a:schemeClr val="bg1">
                    <a:lumMod val="50000"/>
                  </a:schemeClr>
                </a:solidFill>
                <a:latin typeface="+mj-lt"/>
              </a:rPr>
              <a:t> a los 2 meses de edad y tienen que esperar hasta tener al menos 6 meses para recibir la vacuna contra la gripe.</a:t>
            </a:r>
            <a:endParaRPr lang="en-US" sz="2600" b="1" dirty="0">
              <a:solidFill>
                <a:schemeClr val="bg1">
                  <a:lumMod val="50000"/>
                </a:schemeClr>
              </a:solidFill>
              <a:latin typeface="+mj-lt"/>
            </a:endParaRPr>
          </a:p>
        </p:txBody>
      </p:sp>
    </p:spTree>
    <p:extLst>
      <p:ext uri="{BB962C8B-B14F-4D97-AF65-F5344CB8AC3E}">
        <p14:creationId xmlns:p14="http://schemas.microsoft.com/office/powerpoint/2010/main" val="3862238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8447-D458-766E-5DFD-DCF8A2072C91}"/>
              </a:ext>
            </a:extLst>
          </p:cNvPr>
          <p:cNvSpPr>
            <a:spLocks noGrp="1"/>
          </p:cNvSpPr>
          <p:nvPr>
            <p:ph type="title"/>
          </p:nvPr>
        </p:nvSpPr>
        <p:spPr/>
        <p:txBody>
          <a:bodyPr/>
          <a:lstStyle/>
          <a:p>
            <a:r>
              <a:rPr lang="en-US" dirty="0"/>
              <a:t>Recuerda lo que aprendiste</a:t>
            </a:r>
          </a:p>
        </p:txBody>
      </p:sp>
      <p:sp>
        <p:nvSpPr>
          <p:cNvPr id="3" name="Content Placeholder 2">
            <a:extLst>
              <a:ext uri="{FF2B5EF4-FFF2-40B4-BE49-F238E27FC236}">
                <a16:creationId xmlns:a16="http://schemas.microsoft.com/office/drawing/2014/main" id="{9F70D1A3-7548-B3A6-1B05-4500802A97BA}"/>
              </a:ext>
            </a:extLst>
          </p:cNvPr>
          <p:cNvSpPr>
            <a:spLocks noGrp="1"/>
          </p:cNvSpPr>
          <p:nvPr>
            <p:ph idx="1"/>
          </p:nvPr>
        </p:nvSpPr>
        <p:spPr>
          <a:xfrm>
            <a:off x="170026" y="1770191"/>
            <a:ext cx="9761914" cy="4792687"/>
          </a:xfrm>
        </p:spPr>
        <p:txBody>
          <a:bodyPr vert="horz" lIns="91440" tIns="45720" rIns="91440" bIns="45720" rtlCol="0" anchor="t">
            <a:normAutofit/>
          </a:bodyPr>
          <a:lstStyle/>
          <a:p>
            <a:pPr marL="457200" lvl="1" indent="0" algn="ctr">
              <a:buNone/>
            </a:pPr>
            <a:r>
              <a:rPr lang="es-ES" sz="4000" b="1" i="0" dirty="0">
                <a:solidFill>
                  <a:schemeClr val="bg1">
                    <a:lumMod val="50000"/>
                  </a:schemeClr>
                </a:solidFill>
                <a:effectLst/>
                <a:latin typeface="+mj-lt"/>
              </a:rPr>
              <a:t>¿Cuál de estos es </a:t>
            </a:r>
            <a:r>
              <a:rPr lang="es-ES" sz="4000" b="1" i="0" dirty="0">
                <a:solidFill>
                  <a:srgbClr val="C00000"/>
                </a:solidFill>
                <a:effectLst/>
                <a:latin typeface="+mj-lt"/>
              </a:rPr>
              <a:t>falso</a:t>
            </a:r>
            <a:r>
              <a:rPr lang="es-ES" sz="4000" b="1" i="0" dirty="0">
                <a:solidFill>
                  <a:schemeClr val="bg1">
                    <a:lumMod val="50000"/>
                  </a:schemeClr>
                </a:solidFill>
                <a:effectLst/>
                <a:latin typeface="+mj-lt"/>
              </a:rPr>
              <a:t>?</a:t>
            </a:r>
          </a:p>
          <a:p>
            <a:pPr lvl="1"/>
            <a:endParaRPr lang="es-ES" sz="2600" b="1" i="0" dirty="0">
              <a:solidFill>
                <a:schemeClr val="bg1">
                  <a:lumMod val="50000"/>
                </a:schemeClr>
              </a:solidFill>
              <a:effectLst/>
              <a:latin typeface="+mj-lt"/>
            </a:endParaRPr>
          </a:p>
          <a:p>
            <a:pPr lvl="1"/>
            <a:r>
              <a:rPr lang="es-ES" sz="2400" b="1" i="0" dirty="0">
                <a:solidFill>
                  <a:schemeClr val="bg1">
                    <a:lumMod val="50000"/>
                  </a:schemeClr>
                </a:solidFill>
                <a:effectLst/>
                <a:latin typeface="+mj-lt"/>
              </a:rPr>
              <a:t>La vacuna COVID-19 reduce la fertilidad.</a:t>
            </a:r>
          </a:p>
          <a:p>
            <a:pPr lvl="1"/>
            <a:endParaRPr lang="es-ES" sz="2400" b="1" i="0" dirty="0">
              <a:solidFill>
                <a:schemeClr val="bg1">
                  <a:lumMod val="50000"/>
                </a:schemeClr>
              </a:solidFill>
              <a:effectLst/>
              <a:latin typeface="+mj-lt"/>
            </a:endParaRPr>
          </a:p>
          <a:p>
            <a:pPr lvl="1"/>
            <a:r>
              <a:rPr lang="es-ES" sz="2400" b="1" i="0" dirty="0">
                <a:solidFill>
                  <a:schemeClr val="bg1">
                    <a:lumMod val="50000"/>
                  </a:schemeClr>
                </a:solidFill>
                <a:effectLst/>
                <a:latin typeface="+mj-lt"/>
              </a:rPr>
              <a:t>Los obstetras recomiendan la vacunación contra el COVID-19 durante el embarazo.</a:t>
            </a:r>
          </a:p>
          <a:p>
            <a:pPr lvl="1"/>
            <a:endParaRPr lang="es-ES" sz="2400" b="1" i="0" dirty="0">
              <a:solidFill>
                <a:schemeClr val="bg1">
                  <a:lumMod val="50000"/>
                </a:schemeClr>
              </a:solidFill>
              <a:effectLst/>
              <a:latin typeface="+mj-lt"/>
            </a:endParaRPr>
          </a:p>
          <a:p>
            <a:pPr lvl="1"/>
            <a:r>
              <a:rPr lang="es-ES" sz="2400" b="1" i="0" dirty="0">
                <a:solidFill>
                  <a:schemeClr val="bg1">
                    <a:lumMod val="50000"/>
                  </a:schemeClr>
                </a:solidFill>
                <a:effectLst/>
                <a:latin typeface="+mj-lt"/>
              </a:rPr>
              <a:t>Las mujeres embarazadas que se enferman con COVID-19 tienen más probabilidades que las mujeres no embarazadas de necesitar una estadía en la Unidad de Cuidados Intensivos.</a:t>
            </a:r>
            <a:endParaRPr lang="en-US" sz="2400" b="1" i="0" dirty="0">
              <a:solidFill>
                <a:schemeClr val="bg1">
                  <a:lumMod val="50000"/>
                </a:schemeClr>
              </a:solidFill>
              <a:effectLst/>
              <a:latin typeface="+mj-lt"/>
            </a:endParaRPr>
          </a:p>
        </p:txBody>
      </p:sp>
    </p:spTree>
    <p:extLst>
      <p:ext uri="{BB962C8B-B14F-4D97-AF65-F5344CB8AC3E}">
        <p14:creationId xmlns:p14="http://schemas.microsoft.com/office/powerpoint/2010/main" val="1891828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97AE81-93D8-639E-54DC-5FE3B7CB70B1}"/>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986EA-573D-667C-E465-914F1C077BDF}"/>
              </a:ext>
            </a:extLst>
          </p:cNvPr>
          <p:cNvSpPr>
            <a:spLocks noGrp="1"/>
          </p:cNvSpPr>
          <p:nvPr>
            <p:ph type="title"/>
          </p:nvPr>
        </p:nvSpPr>
        <p:spPr/>
        <p:txBody>
          <a:bodyPr/>
          <a:lstStyle/>
          <a:p>
            <a:r>
              <a:rPr lang="en-US" dirty="0"/>
              <a:t>Influenza (gripe)</a:t>
            </a:r>
          </a:p>
        </p:txBody>
      </p:sp>
      <p:sp>
        <p:nvSpPr>
          <p:cNvPr id="3" name="Content Placeholder 2">
            <a:extLst>
              <a:ext uri="{FF2B5EF4-FFF2-40B4-BE49-F238E27FC236}">
                <a16:creationId xmlns:a16="http://schemas.microsoft.com/office/drawing/2014/main" id="{51B5B096-7E64-0848-6787-F160F2914FAA}"/>
              </a:ext>
            </a:extLst>
          </p:cNvPr>
          <p:cNvSpPr>
            <a:spLocks noGrp="1"/>
          </p:cNvSpPr>
          <p:nvPr>
            <p:ph idx="1"/>
          </p:nvPr>
        </p:nvSpPr>
        <p:spPr>
          <a:xfrm>
            <a:off x="232713" y="2918913"/>
            <a:ext cx="8495337" cy="3724391"/>
          </a:xfrm>
        </p:spPr>
        <p:txBody>
          <a:bodyPr vert="horz" lIns="91440" tIns="45720" rIns="91440" bIns="45720" rtlCol="0" anchor="t">
            <a:normAutofit fontScale="25000" lnSpcReduction="20000"/>
          </a:bodyPr>
          <a:lstStyle/>
          <a:p>
            <a:pPr marL="0" indent="0" algn="l" fontAlgn="base">
              <a:lnSpc>
                <a:spcPct val="120000"/>
              </a:lnSpc>
              <a:buNone/>
            </a:pPr>
            <a:r>
              <a:rPr lang="es-ES" sz="9600" b="1" i="0" dirty="0">
                <a:solidFill>
                  <a:schemeClr val="bg1">
                    <a:lumMod val="50000"/>
                  </a:schemeClr>
                </a:solidFill>
                <a:effectLst/>
              </a:rPr>
              <a:t>En Estados Unidos 6.514 bebés menores de 12 meses están hospitalizados por influenza.</a:t>
            </a:r>
            <a:endParaRPr lang="en-US" sz="9600" b="1" i="0" dirty="0">
              <a:solidFill>
                <a:schemeClr val="bg1">
                  <a:lumMod val="50000"/>
                </a:schemeClr>
              </a:solidFill>
              <a:effectLst/>
            </a:endParaRPr>
          </a:p>
          <a:p>
            <a:pPr algn="l" fontAlgn="base">
              <a:lnSpc>
                <a:spcPct val="120000"/>
              </a:lnSpc>
            </a:pPr>
            <a:r>
              <a:rPr lang="es-ES" sz="7200" b="1" i="0" dirty="0">
                <a:solidFill>
                  <a:srgbClr val="0078D2"/>
                </a:solidFill>
                <a:effectLst/>
              </a:rPr>
              <a:t>Edad: </a:t>
            </a:r>
            <a:r>
              <a:rPr lang="es-ES" sz="7200" i="0" dirty="0">
                <a:solidFill>
                  <a:srgbClr val="0078D2"/>
                </a:solidFill>
                <a:effectLst/>
              </a:rPr>
              <a:t>Cuanto más pequeño es el bebé, mayor es el riesgo de hospitalización por influenza.</a:t>
            </a:r>
            <a:endParaRPr lang="en-US" sz="7200" i="0" dirty="0">
              <a:solidFill>
                <a:srgbClr val="0078D2"/>
              </a:solidFill>
              <a:effectLst/>
            </a:endParaRPr>
          </a:p>
          <a:p>
            <a:pPr algn="l" fontAlgn="base">
              <a:lnSpc>
                <a:spcPct val="120000"/>
              </a:lnSpc>
            </a:pPr>
            <a:r>
              <a:rPr lang="en-US" sz="7200" b="1" i="0" dirty="0">
                <a:solidFill>
                  <a:srgbClr val="0078D2"/>
                </a:solidFill>
                <a:effectLst/>
              </a:rPr>
              <a:t>De lo contrario: </a:t>
            </a:r>
            <a:r>
              <a:rPr lang="es-ES" sz="7200" b="0" i="0" dirty="0">
                <a:solidFill>
                  <a:srgbClr val="0078D2"/>
                </a:solidFill>
                <a:effectLst/>
              </a:rPr>
              <a:t>La mayoría de las hospitalizaciones ocurrieron en bebés sanos (75%), de los cuales hasta el 10% fueron admitidos en la UCI y arriba del 4% tuvieron insuficiencia respiratoria.</a:t>
            </a:r>
          </a:p>
          <a:p>
            <a:pPr lvl="1" fontAlgn="base">
              <a:lnSpc>
                <a:spcPct val="120000"/>
              </a:lnSpc>
            </a:pPr>
            <a:r>
              <a:rPr lang="es-ES" sz="6800" dirty="0">
                <a:solidFill>
                  <a:srgbClr val="0078D2"/>
                </a:solidFill>
              </a:rPr>
              <a:t>Estas proporciones fueron entre 2 y 3 veces mayores en bebés con afecciones de alto riesgo (como trastornos congénitos cardíacos, pulmonares o neuromusculares).</a:t>
            </a:r>
            <a:br>
              <a:rPr lang="en-US" sz="600" b="0" i="0" dirty="0">
                <a:solidFill>
                  <a:srgbClr val="003B68"/>
                </a:solidFill>
                <a:effectLst/>
              </a:rPr>
            </a:br>
            <a:endParaRPr lang="en-US" sz="600" b="0" i="0" dirty="0">
              <a:solidFill>
                <a:srgbClr val="003B68"/>
              </a:solidFill>
              <a:effectLst/>
            </a:endParaRPr>
          </a:p>
          <a:p>
            <a:endParaRPr lang="en-US" dirty="0"/>
          </a:p>
        </p:txBody>
      </p:sp>
      <p:pic>
        <p:nvPicPr>
          <p:cNvPr id="6" name="Picture 5">
            <a:extLst>
              <a:ext uri="{FF2B5EF4-FFF2-40B4-BE49-F238E27FC236}">
                <a16:creationId xmlns:a16="http://schemas.microsoft.com/office/drawing/2014/main" id="{F5454D0F-9986-742E-BE62-118990331B87}"/>
              </a:ext>
            </a:extLst>
          </p:cNvPr>
          <p:cNvPicPr>
            <a:picLocks noChangeAspect="1"/>
          </p:cNvPicPr>
          <p:nvPr/>
        </p:nvPicPr>
        <p:blipFill>
          <a:blip r:embed="rId3"/>
          <a:stretch>
            <a:fillRect/>
          </a:stretch>
        </p:blipFill>
        <p:spPr>
          <a:xfrm>
            <a:off x="109730" y="1611600"/>
            <a:ext cx="10244696" cy="1240568"/>
          </a:xfrm>
          <a:prstGeom prst="rect">
            <a:avLst/>
          </a:prstGeom>
        </p:spPr>
      </p:pic>
      <p:pic>
        <p:nvPicPr>
          <p:cNvPr id="9" name="Picture 8" descr="A person holding a baby&#10;&#10;Description automatically generated">
            <a:extLst>
              <a:ext uri="{FF2B5EF4-FFF2-40B4-BE49-F238E27FC236}">
                <a16:creationId xmlns:a16="http://schemas.microsoft.com/office/drawing/2014/main" id="{109F4978-3C80-214E-C6C0-50308E7B88C8}"/>
              </a:ext>
            </a:extLst>
          </p:cNvPr>
          <p:cNvPicPr>
            <a:picLocks noChangeAspect="1"/>
          </p:cNvPicPr>
          <p:nvPr/>
        </p:nvPicPr>
        <p:blipFill rotWithShape="1">
          <a:blip r:embed="rId4"/>
          <a:srcRect t="12653" b="9733"/>
          <a:stretch/>
        </p:blipFill>
        <p:spPr>
          <a:xfrm>
            <a:off x="8851033" y="3177266"/>
            <a:ext cx="3006782" cy="2917090"/>
          </a:xfrm>
          <a:prstGeom prst="rect">
            <a:avLst/>
          </a:prstGeom>
        </p:spPr>
      </p:pic>
      <p:sp>
        <p:nvSpPr>
          <p:cNvPr id="4" name="TextBox 3">
            <a:extLst>
              <a:ext uri="{FF2B5EF4-FFF2-40B4-BE49-F238E27FC236}">
                <a16:creationId xmlns:a16="http://schemas.microsoft.com/office/drawing/2014/main" id="{3004D9E3-6811-8048-D11B-3099B954D45B}"/>
              </a:ext>
            </a:extLst>
          </p:cNvPr>
          <p:cNvSpPr txBox="1"/>
          <p:nvPr/>
        </p:nvSpPr>
        <p:spPr>
          <a:xfrm>
            <a:off x="7253747" y="2023683"/>
            <a:ext cx="2644812" cy="369332"/>
          </a:xfrm>
          <a:prstGeom prst="rect">
            <a:avLst/>
          </a:prstGeom>
          <a:solidFill>
            <a:srgbClr val="F5F5F5"/>
          </a:solidFill>
        </p:spPr>
        <p:txBody>
          <a:bodyPr wrap="square" rtlCol="0">
            <a:spAutoFit/>
          </a:bodyPr>
          <a:lstStyle/>
          <a:p>
            <a:r>
              <a:rPr lang="en-US" dirty="0" err="1">
                <a:solidFill>
                  <a:srgbClr val="202253"/>
                </a:solidFill>
              </a:rPr>
              <a:t>Mujeres</a:t>
            </a:r>
            <a:r>
              <a:rPr lang="en-US" dirty="0">
                <a:solidFill>
                  <a:srgbClr val="202253"/>
                </a:solidFill>
              </a:rPr>
              <a:t> </a:t>
            </a:r>
            <a:r>
              <a:rPr lang="en-US" dirty="0" err="1">
                <a:solidFill>
                  <a:srgbClr val="202253"/>
                </a:solidFill>
              </a:rPr>
              <a:t>embarazadas</a:t>
            </a:r>
            <a:endParaRPr lang="en-US" dirty="0">
              <a:solidFill>
                <a:srgbClr val="202253"/>
              </a:solidFill>
            </a:endParaRPr>
          </a:p>
        </p:txBody>
      </p:sp>
      <p:sp>
        <p:nvSpPr>
          <p:cNvPr id="5" name="TextBox 4">
            <a:extLst>
              <a:ext uri="{FF2B5EF4-FFF2-40B4-BE49-F238E27FC236}">
                <a16:creationId xmlns:a16="http://schemas.microsoft.com/office/drawing/2014/main" id="{3ED9835A-FE83-9261-710D-1AC406FA2C87}"/>
              </a:ext>
            </a:extLst>
          </p:cNvPr>
          <p:cNvSpPr txBox="1"/>
          <p:nvPr/>
        </p:nvSpPr>
        <p:spPr>
          <a:xfrm>
            <a:off x="1313016" y="2038729"/>
            <a:ext cx="1075787" cy="369332"/>
          </a:xfrm>
          <a:prstGeom prst="rect">
            <a:avLst/>
          </a:prstGeom>
          <a:solidFill>
            <a:srgbClr val="F5F5F5"/>
          </a:solidFill>
        </p:spPr>
        <p:txBody>
          <a:bodyPr wrap="square" rtlCol="0">
            <a:spAutoFit/>
          </a:bodyPr>
          <a:lstStyle/>
          <a:p>
            <a:r>
              <a:rPr lang="en-US" dirty="0">
                <a:solidFill>
                  <a:srgbClr val="202253"/>
                </a:solidFill>
              </a:rPr>
              <a:t>El </a:t>
            </a:r>
            <a:r>
              <a:rPr lang="en-US" dirty="0" err="1">
                <a:solidFill>
                  <a:srgbClr val="202253"/>
                </a:solidFill>
              </a:rPr>
              <a:t>feto</a:t>
            </a:r>
            <a:endParaRPr lang="en-US" dirty="0">
              <a:solidFill>
                <a:srgbClr val="202253"/>
              </a:solidFill>
            </a:endParaRPr>
          </a:p>
        </p:txBody>
      </p:sp>
      <p:sp>
        <p:nvSpPr>
          <p:cNvPr id="8" name="TextBox 7">
            <a:extLst>
              <a:ext uri="{FF2B5EF4-FFF2-40B4-BE49-F238E27FC236}">
                <a16:creationId xmlns:a16="http://schemas.microsoft.com/office/drawing/2014/main" id="{77B22AE7-0D46-A12F-1A36-6109D5F8CB52}"/>
              </a:ext>
            </a:extLst>
          </p:cNvPr>
          <p:cNvSpPr txBox="1"/>
          <p:nvPr/>
        </p:nvSpPr>
        <p:spPr>
          <a:xfrm>
            <a:off x="4422625" y="2047218"/>
            <a:ext cx="1905880" cy="369332"/>
          </a:xfrm>
          <a:prstGeom prst="rect">
            <a:avLst/>
          </a:prstGeom>
          <a:solidFill>
            <a:srgbClr val="FFFFFF"/>
          </a:solidFill>
        </p:spPr>
        <p:txBody>
          <a:bodyPr wrap="square" rtlCol="0">
            <a:spAutoFit/>
          </a:bodyPr>
          <a:lstStyle/>
          <a:p>
            <a:r>
              <a:rPr lang="en-US" dirty="0" err="1">
                <a:solidFill>
                  <a:srgbClr val="00B0F0"/>
                </a:solidFill>
              </a:rPr>
              <a:t>Recién</a:t>
            </a:r>
            <a:r>
              <a:rPr lang="en-US" dirty="0">
                <a:solidFill>
                  <a:srgbClr val="00B0F0"/>
                </a:solidFill>
              </a:rPr>
              <a:t> </a:t>
            </a:r>
            <a:r>
              <a:rPr lang="en-US" dirty="0" err="1">
                <a:solidFill>
                  <a:srgbClr val="00B0F0"/>
                </a:solidFill>
              </a:rPr>
              <a:t>nacido</a:t>
            </a:r>
            <a:endParaRPr lang="en-US" dirty="0">
              <a:solidFill>
                <a:srgbClr val="00B0F0"/>
              </a:solidFill>
            </a:endParaRPr>
          </a:p>
        </p:txBody>
      </p:sp>
    </p:spTree>
    <p:extLst>
      <p:ext uri="{BB962C8B-B14F-4D97-AF65-F5344CB8AC3E}">
        <p14:creationId xmlns:p14="http://schemas.microsoft.com/office/powerpoint/2010/main" val="4277259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8447-D458-766E-5DFD-DCF8A2072C91}"/>
              </a:ext>
            </a:extLst>
          </p:cNvPr>
          <p:cNvSpPr>
            <a:spLocks noGrp="1"/>
          </p:cNvSpPr>
          <p:nvPr>
            <p:ph type="title"/>
          </p:nvPr>
        </p:nvSpPr>
        <p:spPr/>
        <p:txBody>
          <a:bodyPr/>
          <a:lstStyle/>
          <a:p>
            <a:r>
              <a:rPr lang="en-US" dirty="0"/>
              <a:t>Recuerda lo que aprendiste</a:t>
            </a:r>
          </a:p>
        </p:txBody>
      </p:sp>
      <p:sp>
        <p:nvSpPr>
          <p:cNvPr id="6" name="Content Placeholder 2">
            <a:extLst>
              <a:ext uri="{FF2B5EF4-FFF2-40B4-BE49-F238E27FC236}">
                <a16:creationId xmlns:a16="http://schemas.microsoft.com/office/drawing/2014/main" id="{B548E01D-16B2-86D5-90DE-3FFF8BD27A3D}"/>
              </a:ext>
            </a:extLst>
          </p:cNvPr>
          <p:cNvSpPr txBox="1">
            <a:spLocks/>
          </p:cNvSpPr>
          <p:nvPr/>
        </p:nvSpPr>
        <p:spPr>
          <a:xfrm>
            <a:off x="170026" y="1770191"/>
            <a:ext cx="9761914" cy="47926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457200" lvl="1" indent="0" algn="ctr">
              <a:buFont typeface="Arial" panose="020B0604020202020204" pitchFamily="34" charset="0"/>
              <a:buNone/>
            </a:pPr>
            <a:r>
              <a:rPr lang="es-ES" sz="4000" b="1" dirty="0">
                <a:solidFill>
                  <a:schemeClr val="bg1">
                    <a:lumMod val="50000"/>
                  </a:schemeClr>
                </a:solidFill>
                <a:latin typeface="+mj-lt"/>
              </a:rPr>
              <a:t>¿Cuál de estos es </a:t>
            </a:r>
            <a:r>
              <a:rPr lang="es-ES" sz="4000" b="1" dirty="0">
                <a:solidFill>
                  <a:srgbClr val="C00000"/>
                </a:solidFill>
                <a:latin typeface="+mj-lt"/>
              </a:rPr>
              <a:t>falso</a:t>
            </a:r>
            <a:r>
              <a:rPr lang="es-ES" sz="4000" b="1" dirty="0">
                <a:solidFill>
                  <a:schemeClr val="bg1">
                    <a:lumMod val="50000"/>
                  </a:schemeClr>
                </a:solidFill>
                <a:latin typeface="+mj-lt"/>
              </a:rPr>
              <a:t>?</a:t>
            </a:r>
          </a:p>
          <a:p>
            <a:pPr lvl="1"/>
            <a:endParaRPr lang="es-ES" sz="2600" b="1" dirty="0">
              <a:solidFill>
                <a:schemeClr val="bg1">
                  <a:lumMod val="50000"/>
                </a:schemeClr>
              </a:solidFill>
              <a:latin typeface="+mj-lt"/>
            </a:endParaRPr>
          </a:p>
          <a:p>
            <a:pPr lvl="1"/>
            <a:r>
              <a:rPr lang="es-ES" sz="2800" b="1" dirty="0">
                <a:solidFill>
                  <a:srgbClr val="C00000"/>
                </a:solidFill>
                <a:latin typeface="+mj-lt"/>
              </a:rPr>
              <a:t>La vacuna COVID-19 reduce la fertilidad.</a:t>
            </a:r>
          </a:p>
          <a:p>
            <a:pPr lvl="1"/>
            <a:endParaRPr lang="es-ES" sz="2400" b="1" dirty="0">
              <a:solidFill>
                <a:schemeClr val="bg1">
                  <a:lumMod val="50000"/>
                </a:schemeClr>
              </a:solidFill>
              <a:latin typeface="+mj-lt"/>
            </a:endParaRPr>
          </a:p>
          <a:p>
            <a:pPr lvl="1"/>
            <a:r>
              <a:rPr lang="es-ES" sz="2400" b="1" dirty="0">
                <a:solidFill>
                  <a:schemeClr val="bg1">
                    <a:lumMod val="50000"/>
                  </a:schemeClr>
                </a:solidFill>
                <a:latin typeface="+mj-lt"/>
              </a:rPr>
              <a:t>Los obstetras recomiendan la vacunación contra el COVID-19 durante el embarazo.</a:t>
            </a:r>
          </a:p>
          <a:p>
            <a:pPr lvl="1"/>
            <a:endParaRPr lang="es-ES" sz="2400" b="1" dirty="0">
              <a:solidFill>
                <a:schemeClr val="bg1">
                  <a:lumMod val="50000"/>
                </a:schemeClr>
              </a:solidFill>
              <a:latin typeface="+mj-lt"/>
            </a:endParaRPr>
          </a:p>
          <a:p>
            <a:pPr lvl="1"/>
            <a:r>
              <a:rPr lang="es-ES" sz="2400" b="1" dirty="0">
                <a:solidFill>
                  <a:schemeClr val="bg1">
                    <a:lumMod val="50000"/>
                  </a:schemeClr>
                </a:solidFill>
                <a:latin typeface="+mj-lt"/>
              </a:rPr>
              <a:t>Las mujeres embarazadas que se enferman con COVID-19 tienen más probabilidades que las mujeres no embarazadas de necesitar una estadía en la Unidad de Cuidados Intensivos.</a:t>
            </a:r>
            <a:endParaRPr lang="en-US" sz="2400" b="1" dirty="0">
              <a:solidFill>
                <a:schemeClr val="bg1">
                  <a:lumMod val="50000"/>
                </a:schemeClr>
              </a:solidFill>
              <a:latin typeface="+mj-lt"/>
            </a:endParaRPr>
          </a:p>
        </p:txBody>
      </p:sp>
    </p:spTree>
    <p:extLst>
      <p:ext uri="{BB962C8B-B14F-4D97-AF65-F5344CB8AC3E}">
        <p14:creationId xmlns:p14="http://schemas.microsoft.com/office/powerpoint/2010/main" val="2904284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1AD249-D3DA-5150-F7DC-178B527393A0}"/>
              </a:ext>
            </a:extLst>
          </p:cNvPr>
          <p:cNvPicPr>
            <a:picLocks noChangeAspect="1"/>
          </p:cNvPicPr>
          <p:nvPr/>
        </p:nvPicPr>
        <p:blipFill rotWithShape="1">
          <a:blip r:embed="rId2"/>
          <a:srcRect t="9293"/>
          <a:stretch/>
        </p:blipFill>
        <p:spPr>
          <a:xfrm>
            <a:off x="-717243" y="-1881859"/>
            <a:ext cx="13626485" cy="9232336"/>
          </a:xfrm>
          <a:prstGeom prst="rect">
            <a:avLst/>
          </a:prstGeom>
        </p:spPr>
      </p:pic>
      <p:sp>
        <p:nvSpPr>
          <p:cNvPr id="7" name="Rectangle 6">
            <a:extLst>
              <a:ext uri="{FF2B5EF4-FFF2-40B4-BE49-F238E27FC236}">
                <a16:creationId xmlns:a16="http://schemas.microsoft.com/office/drawing/2014/main" id="{9C486981-37DA-C6FE-9ACA-9414CC0E32A9}"/>
              </a:ext>
            </a:extLst>
          </p:cNvPr>
          <p:cNvSpPr/>
          <p:nvPr/>
        </p:nvSpPr>
        <p:spPr>
          <a:xfrm>
            <a:off x="-309665" y="-278062"/>
            <a:ext cx="12811328" cy="8350399"/>
          </a:xfrm>
          <a:prstGeom prst="rect">
            <a:avLst/>
          </a:prstGeom>
          <a:solidFill>
            <a:srgbClr val="15151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C9A86B-D00E-8BAB-335E-E11341DBF55F}"/>
              </a:ext>
            </a:extLst>
          </p:cNvPr>
          <p:cNvSpPr>
            <a:spLocks noGrp="1"/>
          </p:cNvSpPr>
          <p:nvPr>
            <p:ph idx="4294967295"/>
          </p:nvPr>
        </p:nvSpPr>
        <p:spPr>
          <a:xfrm>
            <a:off x="994652" y="5025422"/>
            <a:ext cx="10202697" cy="1832578"/>
          </a:xfrm>
        </p:spPr>
        <p:txBody>
          <a:bodyPr vert="horz" lIns="91440" tIns="45720" rIns="91440" bIns="45720" rtlCol="0" anchor="t">
            <a:noAutofit/>
          </a:bodyPr>
          <a:lstStyle/>
          <a:p>
            <a:pPr marL="0" indent="0" algn="ctr">
              <a:buNone/>
            </a:pPr>
            <a:r>
              <a:rPr lang="es-ES" sz="3200" dirty="0"/>
              <a:t>Comprender por qué necesitas vacunas durante el embarazo es un paso más</a:t>
            </a:r>
          </a:p>
          <a:p>
            <a:pPr marL="0" indent="0" algn="ctr">
              <a:buNone/>
            </a:pPr>
            <a:r>
              <a:rPr lang="es-ES" sz="3200" dirty="0"/>
              <a:t>   para proteger a su bebé.</a:t>
            </a:r>
            <a:endParaRPr lang="en-US" sz="3200" dirty="0"/>
          </a:p>
        </p:txBody>
      </p:sp>
      <p:sp>
        <p:nvSpPr>
          <p:cNvPr id="4" name="AutoShape 4" descr="Piping Plover Nesting (Location, Eggs + Behavior)">
            <a:extLst>
              <a:ext uri="{FF2B5EF4-FFF2-40B4-BE49-F238E27FC236}">
                <a16:creationId xmlns:a16="http://schemas.microsoft.com/office/drawing/2014/main" id="{915907DD-8A30-3571-4FAA-1B8AA9E12D76}"/>
              </a:ext>
            </a:extLst>
          </p:cNvPr>
          <p:cNvSpPr>
            <a:spLocks noChangeAspect="1" noChangeArrowheads="1"/>
          </p:cNvSpPr>
          <p:nvPr/>
        </p:nvSpPr>
        <p:spPr bwMode="auto">
          <a:xfrm>
            <a:off x="5943600" y="3276600"/>
            <a:ext cx="3949430" cy="39494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1676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E7C69-E092-1C8A-7E61-21B274166501}"/>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82BCDE-7F65-D312-6368-3E097732828C}"/>
              </a:ext>
            </a:extLst>
          </p:cNvPr>
          <p:cNvSpPr>
            <a:spLocks noGrp="1"/>
          </p:cNvSpPr>
          <p:nvPr>
            <p:ph type="title"/>
          </p:nvPr>
        </p:nvSpPr>
        <p:spPr/>
        <p:txBody>
          <a:bodyPr/>
          <a:lstStyle/>
          <a:p>
            <a:r>
              <a:rPr lang="en-US" dirty="0"/>
              <a:t>La historia de Marques Jackson’s</a:t>
            </a:r>
          </a:p>
        </p:txBody>
      </p:sp>
      <p:pic>
        <p:nvPicPr>
          <p:cNvPr id="5" name="Content Placeholder 4" descr="A baby in a toy car">
            <a:extLst>
              <a:ext uri="{FF2B5EF4-FFF2-40B4-BE49-F238E27FC236}">
                <a16:creationId xmlns:a16="http://schemas.microsoft.com/office/drawing/2014/main" id="{004A4233-3A05-5FA7-E99E-3EFE1C95408D}"/>
              </a:ext>
            </a:extLst>
          </p:cNvPr>
          <p:cNvPicPr>
            <a:picLocks noGrp="1" noChangeAspect="1"/>
          </p:cNvPicPr>
          <p:nvPr>
            <p:ph idx="1"/>
          </p:nvPr>
        </p:nvPicPr>
        <p:blipFill>
          <a:blip r:embed="rId3"/>
          <a:stretch>
            <a:fillRect/>
          </a:stretch>
        </p:blipFill>
        <p:spPr>
          <a:xfrm>
            <a:off x="412937" y="2971895"/>
            <a:ext cx="3184694" cy="3184694"/>
          </a:xfrm>
        </p:spPr>
      </p:pic>
      <p:sp>
        <p:nvSpPr>
          <p:cNvPr id="6" name="TextBox 5">
            <a:extLst>
              <a:ext uri="{FF2B5EF4-FFF2-40B4-BE49-F238E27FC236}">
                <a16:creationId xmlns:a16="http://schemas.microsoft.com/office/drawing/2014/main" id="{E8A5AD46-8D2B-D828-CBB7-2E2D56460F1B}"/>
              </a:ext>
            </a:extLst>
          </p:cNvPr>
          <p:cNvSpPr txBox="1"/>
          <p:nvPr/>
        </p:nvSpPr>
        <p:spPr>
          <a:xfrm>
            <a:off x="3833201" y="2874616"/>
            <a:ext cx="6458657" cy="3693319"/>
          </a:xfrm>
          <a:prstGeom prst="rect">
            <a:avLst/>
          </a:prstGeom>
          <a:noFill/>
        </p:spPr>
        <p:txBody>
          <a:bodyPr wrap="square" rtlCol="0">
            <a:spAutoFit/>
          </a:bodyPr>
          <a:lstStyle/>
          <a:p>
            <a:pPr algn="l"/>
            <a:r>
              <a:rPr lang="es-ES" b="0" i="0" dirty="0">
                <a:solidFill>
                  <a:srgbClr val="737373"/>
                </a:solidFill>
                <a:effectLst/>
                <a:latin typeface="+mj-lt"/>
              </a:rPr>
              <a:t>Marques Jackson, Jr., de 5 meses y medio, tuvo fiebre, secreción nasal y síntomas de lo que su familia pensaba que era solo un resfriado común. Después de una visita al médico, se determinó que Marques tenía influenza.</a:t>
            </a:r>
          </a:p>
          <a:p>
            <a:pPr algn="l"/>
            <a:endParaRPr lang="es-ES" b="0" i="0" dirty="0">
              <a:solidFill>
                <a:srgbClr val="737373"/>
              </a:solidFill>
              <a:effectLst/>
              <a:latin typeface="+mj-lt"/>
            </a:endParaRPr>
          </a:p>
          <a:p>
            <a:pPr algn="l"/>
            <a:r>
              <a:rPr lang="es-ES" b="0" i="0" dirty="0">
                <a:solidFill>
                  <a:srgbClr val="737373"/>
                </a:solidFill>
                <a:effectLst/>
                <a:latin typeface="+mj-lt"/>
              </a:rPr>
              <a:t>Durante las siguientes 24 horas, sus síntomas empeoraron. Marques comenzó a tener problemas para respirar, por lo que sus padres llamaron al 911. Cuando lo llevaban de urgencia al hospital, sufrió varios derrames cerebrales pequeños.</a:t>
            </a:r>
          </a:p>
          <a:p>
            <a:pPr algn="l"/>
            <a:endParaRPr lang="es-ES" b="0" i="0" dirty="0">
              <a:solidFill>
                <a:srgbClr val="737373"/>
              </a:solidFill>
              <a:effectLst/>
              <a:latin typeface="+mj-lt"/>
            </a:endParaRPr>
          </a:p>
          <a:p>
            <a:pPr algn="l"/>
            <a:r>
              <a:rPr lang="es-ES" b="0" i="0" dirty="0">
                <a:solidFill>
                  <a:srgbClr val="737373"/>
                </a:solidFill>
                <a:effectLst/>
                <a:latin typeface="+mj-lt"/>
              </a:rPr>
              <a:t>Marques murió en el hospital por complicaciones de influenza, apenas cuatro días después de su primer síntoma.</a:t>
            </a:r>
            <a:endParaRPr lang="en-US" b="0" i="0" dirty="0">
              <a:solidFill>
                <a:srgbClr val="737373"/>
              </a:solidFill>
              <a:effectLst/>
              <a:latin typeface="+mj-lt"/>
            </a:endParaRPr>
          </a:p>
        </p:txBody>
      </p:sp>
      <p:pic>
        <p:nvPicPr>
          <p:cNvPr id="3" name="Picture 2">
            <a:extLst>
              <a:ext uri="{FF2B5EF4-FFF2-40B4-BE49-F238E27FC236}">
                <a16:creationId xmlns:a16="http://schemas.microsoft.com/office/drawing/2014/main" id="{53BCA9B6-3811-B390-4E19-AC0E05978B60}"/>
              </a:ext>
            </a:extLst>
          </p:cNvPr>
          <p:cNvPicPr>
            <a:picLocks noChangeAspect="1"/>
          </p:cNvPicPr>
          <p:nvPr/>
        </p:nvPicPr>
        <p:blipFill>
          <a:blip r:embed="rId4"/>
          <a:stretch>
            <a:fillRect/>
          </a:stretch>
        </p:blipFill>
        <p:spPr>
          <a:xfrm>
            <a:off x="109728" y="1611600"/>
            <a:ext cx="10244696" cy="1240568"/>
          </a:xfrm>
          <a:prstGeom prst="rect">
            <a:avLst/>
          </a:prstGeom>
        </p:spPr>
      </p:pic>
      <p:pic>
        <p:nvPicPr>
          <p:cNvPr id="7" name="Picture 2" descr="Families Fighting Flu">
            <a:extLst>
              <a:ext uri="{FF2B5EF4-FFF2-40B4-BE49-F238E27FC236}">
                <a16:creationId xmlns:a16="http://schemas.microsoft.com/office/drawing/2014/main" id="{734CAE75-91E9-0C66-BEC3-D852DE5290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937" y="6276316"/>
            <a:ext cx="1894399" cy="5464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F9C0E8-69D3-F999-C89F-0D0DA7AE5F32}"/>
              </a:ext>
            </a:extLst>
          </p:cNvPr>
          <p:cNvPicPr>
            <a:picLocks noChangeAspect="1"/>
          </p:cNvPicPr>
          <p:nvPr/>
        </p:nvPicPr>
        <p:blipFill>
          <a:blip r:embed="rId4"/>
          <a:stretch>
            <a:fillRect/>
          </a:stretch>
        </p:blipFill>
        <p:spPr>
          <a:xfrm>
            <a:off x="109730" y="1611600"/>
            <a:ext cx="10244696" cy="1240568"/>
          </a:xfrm>
          <a:prstGeom prst="rect">
            <a:avLst/>
          </a:prstGeom>
        </p:spPr>
      </p:pic>
      <p:sp>
        <p:nvSpPr>
          <p:cNvPr id="9" name="TextBox 8">
            <a:extLst>
              <a:ext uri="{FF2B5EF4-FFF2-40B4-BE49-F238E27FC236}">
                <a16:creationId xmlns:a16="http://schemas.microsoft.com/office/drawing/2014/main" id="{F42B873B-1B31-4B79-7AD0-40A7310500F1}"/>
              </a:ext>
            </a:extLst>
          </p:cNvPr>
          <p:cNvSpPr txBox="1"/>
          <p:nvPr/>
        </p:nvSpPr>
        <p:spPr>
          <a:xfrm>
            <a:off x="7253747" y="2023683"/>
            <a:ext cx="2644812" cy="369332"/>
          </a:xfrm>
          <a:prstGeom prst="rect">
            <a:avLst/>
          </a:prstGeom>
          <a:solidFill>
            <a:srgbClr val="F5F5F5"/>
          </a:solidFill>
        </p:spPr>
        <p:txBody>
          <a:bodyPr wrap="square" rtlCol="0">
            <a:spAutoFit/>
          </a:bodyPr>
          <a:lstStyle/>
          <a:p>
            <a:r>
              <a:rPr lang="en-US" dirty="0" err="1">
                <a:solidFill>
                  <a:srgbClr val="202253"/>
                </a:solidFill>
              </a:rPr>
              <a:t>Mujeres</a:t>
            </a:r>
            <a:r>
              <a:rPr lang="en-US" dirty="0">
                <a:solidFill>
                  <a:srgbClr val="202253"/>
                </a:solidFill>
              </a:rPr>
              <a:t> </a:t>
            </a:r>
            <a:r>
              <a:rPr lang="en-US" dirty="0" err="1">
                <a:solidFill>
                  <a:srgbClr val="202253"/>
                </a:solidFill>
              </a:rPr>
              <a:t>embarazadas</a:t>
            </a:r>
            <a:endParaRPr lang="en-US" dirty="0">
              <a:solidFill>
                <a:srgbClr val="202253"/>
              </a:solidFill>
            </a:endParaRPr>
          </a:p>
        </p:txBody>
      </p:sp>
      <p:sp>
        <p:nvSpPr>
          <p:cNvPr id="10" name="TextBox 9">
            <a:extLst>
              <a:ext uri="{FF2B5EF4-FFF2-40B4-BE49-F238E27FC236}">
                <a16:creationId xmlns:a16="http://schemas.microsoft.com/office/drawing/2014/main" id="{D00C3B32-5FEA-99CF-7625-1544B1DCAF6E}"/>
              </a:ext>
            </a:extLst>
          </p:cNvPr>
          <p:cNvSpPr txBox="1"/>
          <p:nvPr/>
        </p:nvSpPr>
        <p:spPr>
          <a:xfrm>
            <a:off x="1313016" y="2038729"/>
            <a:ext cx="1075787" cy="369332"/>
          </a:xfrm>
          <a:prstGeom prst="rect">
            <a:avLst/>
          </a:prstGeom>
          <a:solidFill>
            <a:srgbClr val="F5F5F5"/>
          </a:solidFill>
        </p:spPr>
        <p:txBody>
          <a:bodyPr wrap="square" rtlCol="0">
            <a:spAutoFit/>
          </a:bodyPr>
          <a:lstStyle/>
          <a:p>
            <a:r>
              <a:rPr lang="en-US" dirty="0">
                <a:solidFill>
                  <a:srgbClr val="202253"/>
                </a:solidFill>
              </a:rPr>
              <a:t>El </a:t>
            </a:r>
            <a:r>
              <a:rPr lang="en-US" dirty="0" err="1">
                <a:solidFill>
                  <a:srgbClr val="202253"/>
                </a:solidFill>
              </a:rPr>
              <a:t>feto</a:t>
            </a:r>
            <a:endParaRPr lang="en-US" dirty="0">
              <a:solidFill>
                <a:srgbClr val="202253"/>
              </a:solidFill>
            </a:endParaRPr>
          </a:p>
        </p:txBody>
      </p:sp>
      <p:sp>
        <p:nvSpPr>
          <p:cNvPr id="11" name="TextBox 10">
            <a:extLst>
              <a:ext uri="{FF2B5EF4-FFF2-40B4-BE49-F238E27FC236}">
                <a16:creationId xmlns:a16="http://schemas.microsoft.com/office/drawing/2014/main" id="{DCE492F8-161E-3BFC-A852-06C3F3C53C0B}"/>
              </a:ext>
            </a:extLst>
          </p:cNvPr>
          <p:cNvSpPr txBox="1"/>
          <p:nvPr/>
        </p:nvSpPr>
        <p:spPr>
          <a:xfrm>
            <a:off x="4422625" y="2047218"/>
            <a:ext cx="1905880" cy="369332"/>
          </a:xfrm>
          <a:prstGeom prst="rect">
            <a:avLst/>
          </a:prstGeom>
          <a:solidFill>
            <a:srgbClr val="FFFFFF"/>
          </a:solidFill>
        </p:spPr>
        <p:txBody>
          <a:bodyPr wrap="square" rtlCol="0">
            <a:spAutoFit/>
          </a:bodyPr>
          <a:lstStyle/>
          <a:p>
            <a:r>
              <a:rPr lang="en-US" dirty="0" err="1">
                <a:solidFill>
                  <a:srgbClr val="00B0F0"/>
                </a:solidFill>
              </a:rPr>
              <a:t>Recién</a:t>
            </a:r>
            <a:r>
              <a:rPr lang="en-US" dirty="0">
                <a:solidFill>
                  <a:srgbClr val="00B0F0"/>
                </a:solidFill>
              </a:rPr>
              <a:t> </a:t>
            </a:r>
            <a:r>
              <a:rPr lang="en-US" dirty="0" err="1">
                <a:solidFill>
                  <a:srgbClr val="00B0F0"/>
                </a:solidFill>
              </a:rPr>
              <a:t>nacido</a:t>
            </a:r>
            <a:endParaRPr lang="en-US" dirty="0">
              <a:solidFill>
                <a:srgbClr val="00B0F0"/>
              </a:solidFill>
            </a:endParaRPr>
          </a:p>
        </p:txBody>
      </p:sp>
    </p:spTree>
    <p:extLst>
      <p:ext uri="{BB962C8B-B14F-4D97-AF65-F5344CB8AC3E}">
        <p14:creationId xmlns:p14="http://schemas.microsoft.com/office/powerpoint/2010/main" val="2231127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3F491-7616-10FB-E85B-C2E163200630}"/>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0F8DE1-617C-F557-3F0F-D66F46F8BEDE}"/>
              </a:ext>
            </a:extLst>
          </p:cNvPr>
          <p:cNvSpPr>
            <a:spLocks noGrp="1"/>
          </p:cNvSpPr>
          <p:nvPr>
            <p:ph type="title"/>
          </p:nvPr>
        </p:nvSpPr>
        <p:spPr/>
        <p:txBody>
          <a:bodyPr/>
          <a:lstStyle/>
          <a:p>
            <a:r>
              <a:rPr lang="en-US" dirty="0"/>
              <a:t>Influenza (gripe)</a:t>
            </a:r>
          </a:p>
        </p:txBody>
      </p:sp>
      <p:sp>
        <p:nvSpPr>
          <p:cNvPr id="3" name="Content Placeholder 2">
            <a:extLst>
              <a:ext uri="{FF2B5EF4-FFF2-40B4-BE49-F238E27FC236}">
                <a16:creationId xmlns:a16="http://schemas.microsoft.com/office/drawing/2014/main" id="{EE749A3D-C9A7-995B-6FD9-C3AA2AD6E608}"/>
              </a:ext>
            </a:extLst>
          </p:cNvPr>
          <p:cNvSpPr>
            <a:spLocks noGrp="1"/>
          </p:cNvSpPr>
          <p:nvPr>
            <p:ph idx="1"/>
          </p:nvPr>
        </p:nvSpPr>
        <p:spPr>
          <a:xfrm>
            <a:off x="617500" y="3023117"/>
            <a:ext cx="7932140" cy="3290193"/>
          </a:xfrm>
        </p:spPr>
        <p:txBody>
          <a:bodyPr>
            <a:noAutofit/>
          </a:bodyPr>
          <a:lstStyle/>
          <a:p>
            <a:pPr marL="0" indent="0" algn="l" fontAlgn="base">
              <a:buNone/>
            </a:pPr>
            <a:r>
              <a:rPr lang="es-ES" sz="2000" b="1" dirty="0">
                <a:solidFill>
                  <a:srgbClr val="003B68"/>
                </a:solidFill>
                <a:effectLst/>
              </a:rPr>
              <a:t>Es más probable que la gripe cause enfermedades graves en mujeres embarazadas que en mujeres no embarazadas en edad reproductiva.</a:t>
            </a:r>
            <a:endParaRPr lang="en-US" sz="2000" b="1" dirty="0">
              <a:solidFill>
                <a:srgbClr val="003B68"/>
              </a:solidFill>
              <a:effectLst/>
            </a:endParaRPr>
          </a:p>
          <a:p>
            <a:pPr marL="0" indent="0">
              <a:buNone/>
            </a:pPr>
            <a:r>
              <a:rPr lang="es-ES" sz="1800" dirty="0">
                <a:solidFill>
                  <a:srgbClr val="0070C0"/>
                </a:solidFill>
              </a:rPr>
              <a:t>Los cambios </a:t>
            </a:r>
            <a:r>
              <a:rPr lang="es-ES" sz="1800" b="1" dirty="0">
                <a:solidFill>
                  <a:srgbClr val="0070C0"/>
                </a:solidFill>
              </a:rPr>
              <a:t>en el sistema inmunológico, el corazón y los pulmones </a:t>
            </a:r>
            <a:r>
              <a:rPr lang="es-ES" sz="1800" dirty="0">
                <a:solidFill>
                  <a:srgbClr val="0070C0"/>
                </a:solidFill>
              </a:rPr>
              <a:t>hacen que </a:t>
            </a:r>
            <a:r>
              <a:rPr lang="es-ES" sz="1800" b="1" dirty="0">
                <a:solidFill>
                  <a:srgbClr val="0070C0"/>
                </a:solidFill>
              </a:rPr>
              <a:t>las mujeres embarazadas y las mujeres hasta 2 semanas después del parto</a:t>
            </a:r>
            <a:r>
              <a:rPr lang="es-ES" sz="1800" dirty="0">
                <a:solidFill>
                  <a:srgbClr val="0070C0"/>
                </a:solidFill>
              </a:rPr>
              <a:t> sean más propensas a sufrir enfermedades graves a causa de la gripe, incluyendo enfermedades que requieren hospitalización.</a:t>
            </a:r>
          </a:p>
          <a:p>
            <a:pPr marL="0" indent="0">
              <a:buNone/>
            </a:pPr>
            <a:r>
              <a:rPr lang="es-ES" sz="1800" dirty="0">
                <a:solidFill>
                  <a:srgbClr val="0070C0"/>
                </a:solidFill>
              </a:rPr>
              <a:t>Entre las muertes en los EE. UU. notificadas a los CDC debido a la pandemia de influenza de 2009, </a:t>
            </a:r>
            <a:r>
              <a:rPr lang="es-ES" sz="1800" b="1" dirty="0">
                <a:solidFill>
                  <a:srgbClr val="0070C0"/>
                </a:solidFill>
              </a:rPr>
              <a:t>el 5 % de todas estas muertes involucraron a mujeres embarazadas</a:t>
            </a:r>
            <a:r>
              <a:rPr lang="es-ES" sz="1800" dirty="0">
                <a:solidFill>
                  <a:srgbClr val="0070C0"/>
                </a:solidFill>
              </a:rPr>
              <a:t>, a pesar de que las mujeres embarazadas representaban &lt;1 % de la población de los EE. UU.</a:t>
            </a:r>
            <a:endParaRPr lang="en-US" sz="1800" dirty="0">
              <a:solidFill>
                <a:srgbClr val="0070C0"/>
              </a:solidFill>
            </a:endParaRPr>
          </a:p>
        </p:txBody>
      </p:sp>
      <p:pic>
        <p:nvPicPr>
          <p:cNvPr id="5" name="Picture 4" descr="A person holding a person&#10;&#10;Description automatically generated with low confidence">
            <a:extLst>
              <a:ext uri="{FF2B5EF4-FFF2-40B4-BE49-F238E27FC236}">
                <a16:creationId xmlns:a16="http://schemas.microsoft.com/office/drawing/2014/main" id="{FCC4CE6A-DB94-E1A9-3046-9F8DD2272BEA}"/>
              </a:ext>
            </a:extLst>
          </p:cNvPr>
          <p:cNvPicPr>
            <a:picLocks noChangeAspect="1"/>
          </p:cNvPicPr>
          <p:nvPr/>
        </p:nvPicPr>
        <p:blipFill>
          <a:blip r:embed="rId3"/>
          <a:stretch>
            <a:fillRect/>
          </a:stretch>
        </p:blipFill>
        <p:spPr>
          <a:xfrm>
            <a:off x="9007897" y="3023117"/>
            <a:ext cx="2446927" cy="3670391"/>
          </a:xfrm>
          <a:prstGeom prst="rect">
            <a:avLst/>
          </a:prstGeom>
        </p:spPr>
      </p:pic>
      <p:pic>
        <p:nvPicPr>
          <p:cNvPr id="4" name="Picture 3">
            <a:extLst>
              <a:ext uri="{FF2B5EF4-FFF2-40B4-BE49-F238E27FC236}">
                <a16:creationId xmlns:a16="http://schemas.microsoft.com/office/drawing/2014/main" id="{9E8FB161-AD9E-E8C4-3AD2-F4E381BEC4F3}"/>
              </a:ext>
            </a:extLst>
          </p:cNvPr>
          <p:cNvPicPr>
            <a:picLocks noChangeAspect="1"/>
          </p:cNvPicPr>
          <p:nvPr/>
        </p:nvPicPr>
        <p:blipFill>
          <a:blip r:embed="rId4"/>
          <a:stretch>
            <a:fillRect/>
          </a:stretch>
        </p:blipFill>
        <p:spPr>
          <a:xfrm>
            <a:off x="109728" y="1611600"/>
            <a:ext cx="10231360" cy="1280587"/>
          </a:xfrm>
          <a:prstGeom prst="rect">
            <a:avLst/>
          </a:prstGeom>
        </p:spPr>
      </p:pic>
      <p:sp>
        <p:nvSpPr>
          <p:cNvPr id="7" name="TextBox 6">
            <a:extLst>
              <a:ext uri="{FF2B5EF4-FFF2-40B4-BE49-F238E27FC236}">
                <a16:creationId xmlns:a16="http://schemas.microsoft.com/office/drawing/2014/main" id="{DE1AC99A-BF72-A103-F185-D253B949B4E6}"/>
              </a:ext>
            </a:extLst>
          </p:cNvPr>
          <p:cNvSpPr txBox="1"/>
          <p:nvPr/>
        </p:nvSpPr>
        <p:spPr>
          <a:xfrm>
            <a:off x="7253747" y="2023683"/>
            <a:ext cx="2644812" cy="369332"/>
          </a:xfrm>
          <a:prstGeom prst="rect">
            <a:avLst/>
          </a:prstGeom>
          <a:solidFill>
            <a:srgbClr val="FFFFFF"/>
          </a:solidFill>
        </p:spPr>
        <p:txBody>
          <a:bodyPr wrap="square" rtlCol="0">
            <a:spAutoFit/>
          </a:bodyPr>
          <a:lstStyle/>
          <a:p>
            <a:r>
              <a:rPr lang="en-US" dirty="0" err="1">
                <a:solidFill>
                  <a:srgbClr val="00B0F0"/>
                </a:solidFill>
              </a:rPr>
              <a:t>Mujeres</a:t>
            </a:r>
            <a:r>
              <a:rPr lang="en-US" dirty="0">
                <a:solidFill>
                  <a:srgbClr val="00B0F0"/>
                </a:solidFill>
              </a:rPr>
              <a:t> </a:t>
            </a:r>
            <a:r>
              <a:rPr lang="en-US" dirty="0" err="1">
                <a:solidFill>
                  <a:srgbClr val="00B0F0"/>
                </a:solidFill>
              </a:rPr>
              <a:t>embarazadas</a:t>
            </a:r>
            <a:endParaRPr lang="en-US" dirty="0">
              <a:solidFill>
                <a:srgbClr val="00B0F0"/>
              </a:solidFill>
            </a:endParaRPr>
          </a:p>
        </p:txBody>
      </p:sp>
      <p:sp>
        <p:nvSpPr>
          <p:cNvPr id="8" name="TextBox 7">
            <a:extLst>
              <a:ext uri="{FF2B5EF4-FFF2-40B4-BE49-F238E27FC236}">
                <a16:creationId xmlns:a16="http://schemas.microsoft.com/office/drawing/2014/main" id="{DDFA2EA6-71AB-977B-1670-1063BBB6CA97}"/>
              </a:ext>
            </a:extLst>
          </p:cNvPr>
          <p:cNvSpPr txBox="1"/>
          <p:nvPr/>
        </p:nvSpPr>
        <p:spPr>
          <a:xfrm>
            <a:off x="1313016" y="2038729"/>
            <a:ext cx="1075787" cy="369332"/>
          </a:xfrm>
          <a:prstGeom prst="rect">
            <a:avLst/>
          </a:prstGeom>
          <a:solidFill>
            <a:srgbClr val="F5F5F5"/>
          </a:solidFill>
        </p:spPr>
        <p:txBody>
          <a:bodyPr wrap="square" rtlCol="0">
            <a:spAutoFit/>
          </a:bodyPr>
          <a:lstStyle/>
          <a:p>
            <a:r>
              <a:rPr lang="en-US" dirty="0">
                <a:solidFill>
                  <a:srgbClr val="202253"/>
                </a:solidFill>
              </a:rPr>
              <a:t>El </a:t>
            </a:r>
            <a:r>
              <a:rPr lang="en-US" dirty="0" err="1">
                <a:solidFill>
                  <a:srgbClr val="202253"/>
                </a:solidFill>
              </a:rPr>
              <a:t>feto</a:t>
            </a:r>
            <a:endParaRPr lang="en-US" dirty="0">
              <a:solidFill>
                <a:srgbClr val="202253"/>
              </a:solidFill>
            </a:endParaRPr>
          </a:p>
        </p:txBody>
      </p:sp>
      <p:sp>
        <p:nvSpPr>
          <p:cNvPr id="9" name="TextBox 8">
            <a:extLst>
              <a:ext uri="{FF2B5EF4-FFF2-40B4-BE49-F238E27FC236}">
                <a16:creationId xmlns:a16="http://schemas.microsoft.com/office/drawing/2014/main" id="{5CA098BF-D907-729E-0739-B26ADA3F4E54}"/>
              </a:ext>
            </a:extLst>
          </p:cNvPr>
          <p:cNvSpPr txBox="1"/>
          <p:nvPr/>
        </p:nvSpPr>
        <p:spPr>
          <a:xfrm>
            <a:off x="4422625" y="2047218"/>
            <a:ext cx="1905880" cy="369332"/>
          </a:xfrm>
          <a:prstGeom prst="rect">
            <a:avLst/>
          </a:prstGeom>
          <a:solidFill>
            <a:srgbClr val="F5F5F5"/>
          </a:solidFill>
        </p:spPr>
        <p:txBody>
          <a:bodyPr wrap="square" rtlCol="0">
            <a:spAutoFit/>
          </a:bodyPr>
          <a:lstStyle/>
          <a:p>
            <a:r>
              <a:rPr lang="en-US" dirty="0" err="1">
                <a:solidFill>
                  <a:schemeClr val="bg1">
                    <a:lumMod val="50000"/>
                  </a:schemeClr>
                </a:solidFill>
              </a:rPr>
              <a:t>Recién</a:t>
            </a:r>
            <a:r>
              <a:rPr lang="en-US" dirty="0">
                <a:solidFill>
                  <a:schemeClr val="bg1">
                    <a:lumMod val="50000"/>
                  </a:schemeClr>
                </a:solidFill>
              </a:rPr>
              <a:t> </a:t>
            </a:r>
            <a:r>
              <a:rPr lang="en-US" dirty="0" err="1">
                <a:solidFill>
                  <a:schemeClr val="bg1">
                    <a:lumMod val="50000"/>
                  </a:schemeClr>
                </a:solidFill>
              </a:rPr>
              <a:t>nacido</a:t>
            </a:r>
            <a:endParaRPr lang="en-US" dirty="0">
              <a:solidFill>
                <a:schemeClr val="bg1">
                  <a:lumMod val="50000"/>
                </a:schemeClr>
              </a:solidFill>
            </a:endParaRPr>
          </a:p>
        </p:txBody>
      </p:sp>
    </p:spTree>
    <p:extLst>
      <p:ext uri="{BB962C8B-B14F-4D97-AF65-F5344CB8AC3E}">
        <p14:creationId xmlns:p14="http://schemas.microsoft.com/office/powerpoint/2010/main" val="3278717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ewRhrOeyvSHt6gM.mlln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Jn.VGQMwELzBTj3NJQisH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0ptpA3KcBZoNrwUiKpPm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TDtGJTaiOQYTLQvSWNW.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Jmq52i6slvNkJoliNZj3a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f_WujoTo5KRDV_PYLVWF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Nx2KpoBbMt.HOprmXxXb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awOuHBGbibgvvpK56Saqn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CrgzG8tzl.5s9x.ukGc8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voYOSat1MeR7nqf8VTWL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80UqjbmFrwstuyWHp6H4D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Z.UQDOC6Ao7Sow105Ol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FpyH.YODIdUaFE_ypUkG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OuvWXnQsumT5xRDWykfI5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GJx9pxFA6RFIQXSgs63m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3mx4eX2IVgh9oMdV63oJd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ljOxYT1NKey64BpdlkCmO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f9x.aGgjjOayUIF_217E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JOWwB2sP4aGOBqSbHlpdO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XB8NjCCV._XNC28edWXI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Uco6yHtamVO8l_Mk5E4OZ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lJ5XV2Gg7HWc1kF6VUIyA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zamQn1QySpJER3FoGPwTp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lTxgc391lKxCoMhEowXz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I.vweUEfPVFHCG1NIbhoN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pvj8iDa6.EPrde9aqA_UC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TL8MGKdlZBjRILQpEcR.P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OqBHE04CUH2aP_KLSgWf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zjUp4PH2oOgt3.9qQuDhF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LLEs1Q1KuVmUuDggIiIx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e9Wzck3pp2Xq2FiC2Q6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gD0xmVml4Ulf5z4xbC5K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8nu590Gwza1Nv1hEYFfAk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vzPM.DkrTwpHbUXYlqkoL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d5XeWISotczCENkf35RB5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LWF0PrXw0BriN9712EXoO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90ECzuHwnfLX.UUQVFL4T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Bdrul12loz.kszXsLyZMqw"/>
</p:tagLst>
</file>

<file path=ppt/theme/theme1.xml><?xml version="1.0" encoding="utf-8"?>
<a:theme xmlns:a="http://schemas.openxmlformats.org/drawingml/2006/main" name="Berlin">
  <a:themeElements>
    <a:clrScheme name="Custom 17">
      <a:dk1>
        <a:srgbClr val="4090CE"/>
      </a:dk1>
      <a:lt1>
        <a:sysClr val="window" lastClr="FFFFFF"/>
      </a:lt1>
      <a:dk2>
        <a:srgbClr val="9D360E"/>
      </a:dk2>
      <a:lt2>
        <a:srgbClr val="E7E6E6"/>
      </a:lt2>
      <a:accent1>
        <a:srgbClr val="F6BC1A"/>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Kansas Grid 16:9 - 12912">
  <a:themeElements>
    <a:clrScheme name="Grid based thme color">
      <a:dk1>
        <a:sysClr val="windowText" lastClr="000000"/>
      </a:dk1>
      <a:lt1>
        <a:sysClr val="window" lastClr="FFFFFF"/>
      </a:lt1>
      <a:dk2>
        <a:srgbClr val="051934"/>
      </a:dk2>
      <a:lt2>
        <a:srgbClr val="F2F2F2"/>
      </a:lt2>
      <a:accent1>
        <a:srgbClr val="082A58"/>
      </a:accent1>
      <a:accent2>
        <a:srgbClr val="0A3774"/>
      </a:accent2>
      <a:accent3>
        <a:srgbClr val="EDAE1D"/>
      </a:accent3>
      <a:accent4>
        <a:srgbClr val="2B7EED"/>
      </a:accent4>
      <a:accent5>
        <a:srgbClr val="ADADAD"/>
      </a:accent5>
      <a:accent6>
        <a:srgbClr val="D16656"/>
      </a:accent6>
      <a:hlink>
        <a:srgbClr val="F06E02"/>
      </a:hlink>
      <a:folHlink>
        <a:srgbClr val="FEA358"/>
      </a:folHlink>
    </a:clrScheme>
    <a:fontScheme name="Custom 11">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xxx" id="{68A82696-83F9-41F8-97AB-2419ECB0BA7C}" vid="{A7515B15-C783-4D74-9968-DEEAD6A72523}"/>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IKC 1">
      <a:dk1>
        <a:srgbClr val="3C63AD"/>
      </a:dk1>
      <a:lt1>
        <a:srgbClr val="FFFFFF"/>
      </a:lt1>
      <a:dk2>
        <a:srgbClr val="1D2051"/>
      </a:dk2>
      <a:lt2>
        <a:srgbClr val="F8BD16"/>
      </a:lt2>
      <a:accent1>
        <a:srgbClr val="3C63AD"/>
      </a:accent1>
      <a:accent2>
        <a:srgbClr val="1E2151"/>
      </a:accent2>
      <a:accent3>
        <a:srgbClr val="F8BD16"/>
      </a:accent3>
      <a:accent4>
        <a:srgbClr val="A5A5A5"/>
      </a:accent4>
      <a:accent5>
        <a:srgbClr val="FEFFFE"/>
      </a:accent5>
      <a:accent6>
        <a:srgbClr val="A5A5A5"/>
      </a:accent6>
      <a:hlink>
        <a:srgbClr val="3C63AD"/>
      </a:hlink>
      <a:folHlink>
        <a:srgbClr val="3C63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13539</TotalTime>
  <Words>8681</Words>
  <Application>Microsoft Office PowerPoint</Application>
  <PresentationFormat>Widescreen</PresentationFormat>
  <Paragraphs>601</Paragraphs>
  <Slides>71</Slides>
  <Notes>57</Notes>
  <HiddenSlides>0</HiddenSlides>
  <MMClips>1</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71</vt:i4>
      </vt:variant>
    </vt:vector>
  </HeadingPairs>
  <TitlesOfParts>
    <vt:vector size="91" baseType="lpstr">
      <vt:lpstr>Arial</vt:lpstr>
      <vt:lpstr>Calibri</vt:lpstr>
      <vt:lpstr>Calibri Light</vt:lpstr>
      <vt:lpstr>Cambria</vt:lpstr>
      <vt:lpstr>Lato</vt:lpstr>
      <vt:lpstr>Lato</vt:lpstr>
      <vt:lpstr>merriweather</vt:lpstr>
      <vt:lpstr>Open Sans</vt:lpstr>
      <vt:lpstr>Open Sans Semibold</vt:lpstr>
      <vt:lpstr>Roboto</vt:lpstr>
      <vt:lpstr>Times New Roman</vt:lpstr>
      <vt:lpstr>Trebuchet MS</vt:lpstr>
      <vt:lpstr>var(--font-family-body)</vt:lpstr>
      <vt:lpstr>var(--font-family-head)</vt:lpstr>
      <vt:lpstr>Wingdings</vt:lpstr>
      <vt:lpstr>Berlin</vt:lpstr>
      <vt:lpstr>Kansas Grid 16:9 - 12912</vt:lpstr>
      <vt:lpstr>1_Custom Design</vt:lpstr>
      <vt:lpstr>3_Office Theme</vt:lpstr>
      <vt:lpstr>think-cell Slide</vt:lpstr>
      <vt:lpstr>Vacunas para mi bebé  durante el embarazo</vt:lpstr>
      <vt:lpstr>Influenza</vt:lpstr>
      <vt:lpstr>Influenza (gripe)</vt:lpstr>
      <vt:lpstr>Influenza (gripe)</vt:lpstr>
      <vt:lpstr>Influenza (gripe) </vt:lpstr>
      <vt:lpstr>La historia de Anakin Das</vt:lpstr>
      <vt:lpstr>Influenza (gripe)</vt:lpstr>
      <vt:lpstr>La historia de Marques Jackson’s</vt:lpstr>
      <vt:lpstr>Influenza (gripe)</vt:lpstr>
      <vt:lpstr>Influenza (gripe)</vt:lpstr>
      <vt:lpstr>Hechos sobre 3 preocupaciones comunes</vt:lpstr>
      <vt:lpstr>Preocupación #1: “¿Realmente funciona la vacuna contra la gripe?”</vt:lpstr>
      <vt:lpstr>Preocupación #1: “¿Realmente funciona la vacuna contra la gripe?”</vt:lpstr>
      <vt:lpstr>Preocupación #1: “¿Realmente funciona la vacuna contra la gripe?”</vt:lpstr>
      <vt:lpstr>Preocupación #1: “¿Realmente funciona la vacuna contra la gripe?”</vt:lpstr>
      <vt:lpstr>Preocupación #1: “¿Realmente funciona la vacuna contra la gripe?”</vt:lpstr>
      <vt:lpstr>Preocupación #1: “¿Realmente funciona la vacuna contra la gripe?”</vt:lpstr>
      <vt:lpstr>PowerPoint Presentation</vt:lpstr>
      <vt:lpstr>Preocupación #2: “La vacuna contra la gripe me da gripe.”</vt:lpstr>
      <vt:lpstr>Evidencia de la seguridad de la vacuna contra la gripe durante el embarazo</vt:lpstr>
      <vt:lpstr>Preocupación #3: “¿Es segura la vacuna contra la gripe para mí y para mi bebé durante el embarazo?”</vt:lpstr>
      <vt:lpstr>No hay aumento en riesgos adversos o aborto durante el embarazo</vt:lpstr>
      <vt:lpstr>Un estudio invalido recibió amplia atención de los medios</vt:lpstr>
      <vt:lpstr>Un estudio invalido recibió amplia atención de los medios</vt:lpstr>
      <vt:lpstr>No hay mayor riesgo de parto prematuro o defectos de nacimiento</vt:lpstr>
      <vt:lpstr>Más información sobre la seguridad de la vacuna contra la gripe</vt:lpstr>
      <vt:lpstr>Para resumir la seguridad de la vacuna contra la gripe:</vt:lpstr>
      <vt:lpstr>Preocupaciones comunes</vt:lpstr>
      <vt:lpstr>Preocupaciones comunes</vt:lpstr>
      <vt:lpstr>Preocupaciones comunes</vt:lpstr>
      <vt:lpstr>Más para leer</vt:lpstr>
      <vt:lpstr>Tos Ferina</vt:lpstr>
      <vt:lpstr>Tos Ferina </vt:lpstr>
      <vt:lpstr>Tendencias de la tos ferina</vt:lpstr>
      <vt:lpstr>La tos ferina es más que una tos</vt:lpstr>
      <vt:lpstr>La tos de los 100 días: tos ferina en adultos</vt:lpstr>
      <vt:lpstr>Los bebés no pueden vacunarse contra la tos ferina hasta los 2 meses de edad</vt:lpstr>
      <vt:lpstr>La vacunación durante el embarazo conduce a la protección</vt:lpstr>
      <vt:lpstr>PowerPoint Presentation</vt:lpstr>
      <vt:lpstr>AWHONN Tdap Vaccine Video </vt:lpstr>
      <vt:lpstr>Preguntas sobre Tdap</vt:lpstr>
      <vt:lpstr>Respuestas a  6 preguntas sobre vacunas</vt:lpstr>
      <vt:lpstr>6 preguntas comunes sobre las vacunas</vt:lpstr>
      <vt:lpstr>"No creo en las vacunas".</vt:lpstr>
      <vt:lpstr>"No estoy preocupada por la gripe o la tos ferina".</vt:lpstr>
      <vt:lpstr>"Me preocupan los efectos secundarios de la vacuna si se administra durante el embarazo".</vt:lpstr>
      <vt:lpstr>“¿No puedo vacunarme simplemente después del parto?”</vt:lpstr>
      <vt:lpstr>“¿No es suficiente con asegurarme de que todas las personas que rodean a mi bebé estén vacunadas?”</vt:lpstr>
      <vt:lpstr>“Si planeo amamantar, ¿todavía necesito vacunarme durante el embarazo?”</vt:lpstr>
      <vt:lpstr>FOTONOVELA</vt:lpstr>
      <vt:lpstr>Vacunación COVID-19 durante el embarazo</vt:lpstr>
      <vt:lpstr>Vacunación COVID-19 durante el embarazo</vt:lpstr>
      <vt:lpstr>Razón #1: La preocupacion de la enfermedad</vt:lpstr>
      <vt:lpstr>Razón #2: Las vacunas contra el COVID-19 funcionan</vt:lpstr>
      <vt:lpstr>Razón #3: las vacunas COVID-19 son seguras</vt:lpstr>
      <vt:lpstr>Razón #3: las vacunas COVID-19 son seguras</vt:lpstr>
      <vt:lpstr>Razón #3: las vacunas COVID-19 son seguras</vt:lpstr>
      <vt:lpstr>Razón #3: las vacunas COVID-19 son seguras</vt:lpstr>
      <vt:lpstr>Razón #3: las vacunas COVID-19 son seguras</vt:lpstr>
      <vt:lpstr>¿Tienes miedo al dolor de la vacuna?</vt:lpstr>
      <vt:lpstr>Tres formas sencillas de controlar el miedo a las vacunas</vt:lpstr>
      <vt:lpstr>Tres formas sencillas de controlar el miedo a las vacunas</vt:lpstr>
      <vt:lpstr>Tres formas sencillas de controlar el miedo a las vacunas</vt:lpstr>
      <vt:lpstr>Para finalizar</vt:lpstr>
      <vt:lpstr>Recuerda lo que aprendiste</vt:lpstr>
      <vt:lpstr>Recuerda lo que aprendiste</vt:lpstr>
      <vt:lpstr>Recuerda lo que aprendiste</vt:lpstr>
      <vt:lpstr>Recuerda lo que aprendiste</vt:lpstr>
      <vt:lpstr>Recuerda lo que aprendiste</vt:lpstr>
      <vt:lpstr>Recuerda lo que aprendiste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Immunize Kansas Coalition</dc:title>
  <dc:creator>jwsatzler</dc:creator>
  <cp:lastModifiedBy>Julia Lambert</cp:lastModifiedBy>
  <cp:revision>705</cp:revision>
  <cp:lastPrinted>2021-08-20T12:53:25Z</cp:lastPrinted>
  <dcterms:created xsi:type="dcterms:W3CDTF">2020-08-26T15:32:21Z</dcterms:created>
  <dcterms:modified xsi:type="dcterms:W3CDTF">2023-09-26T20:34:40Z</dcterms:modified>
</cp:coreProperties>
</file>